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2"/>
  </p:notesMasterIdLst>
  <p:sldIdLst>
    <p:sldId id="260" r:id="rId2"/>
    <p:sldId id="261" r:id="rId3"/>
    <p:sldId id="276" r:id="rId4"/>
    <p:sldId id="274" r:id="rId5"/>
    <p:sldId id="272" r:id="rId6"/>
    <p:sldId id="262" r:id="rId7"/>
    <p:sldId id="263" r:id="rId8"/>
    <p:sldId id="275" r:id="rId9"/>
    <p:sldId id="266" r:id="rId10"/>
    <p:sldId id="267" r:id="rId11"/>
    <p:sldId id="268" r:id="rId12"/>
    <p:sldId id="269" r:id="rId13"/>
    <p:sldId id="270" r:id="rId14"/>
    <p:sldId id="271" r:id="rId15"/>
    <p:sldId id="265" r:id="rId16"/>
    <p:sldId id="278" r:id="rId17"/>
    <p:sldId id="279" r:id="rId18"/>
    <p:sldId id="280" r:id="rId19"/>
    <p:sldId id="282" r:id="rId20"/>
    <p:sldId id="281" r:id="rId21"/>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004" autoAdjust="0"/>
    <p:restoredTop sz="94660"/>
  </p:normalViewPr>
  <p:slideViewPr>
    <p:cSldViewPr snapToGrid="0">
      <p:cViewPr varScale="1">
        <p:scale>
          <a:sx n="82" d="100"/>
          <a:sy n="82" d="100"/>
        </p:scale>
        <p:origin x="63" y="4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5761E84F-188A-42C2-A687-ACDBADDA24FA}" type="datetimeFigureOut">
              <a:rPr lang="en-US" smtClean="0"/>
              <a:t>3/20/2021</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D3BDFFA3-33DA-4C25-AF21-6F95EA209A14}" type="slidenum">
              <a:rPr lang="en-US" smtClean="0"/>
              <a:t>‹#›</a:t>
            </a:fld>
            <a:endParaRPr lang="en-US"/>
          </a:p>
        </p:txBody>
      </p:sp>
    </p:spTree>
    <p:extLst>
      <p:ext uri="{BB962C8B-B14F-4D97-AF65-F5344CB8AC3E}">
        <p14:creationId xmlns:p14="http://schemas.microsoft.com/office/powerpoint/2010/main" val="27161260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E52A25-CA3D-4DF0-91A5-1DE6ACFF55C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4DEF5FB-2268-4CCD-82F2-457169CCA75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B73896C-7F46-4843-9FCF-983873A6ADF8}"/>
              </a:ext>
            </a:extLst>
          </p:cNvPr>
          <p:cNvSpPr>
            <a:spLocks noGrp="1"/>
          </p:cNvSpPr>
          <p:nvPr>
            <p:ph type="dt" sz="half" idx="10"/>
          </p:nvPr>
        </p:nvSpPr>
        <p:spPr/>
        <p:txBody>
          <a:bodyPr/>
          <a:lstStyle/>
          <a:p>
            <a:fld id="{44D634BB-F761-485B-90BE-FBED95C2799A}" type="datetime3">
              <a:rPr lang="en-US" smtClean="0"/>
              <a:t>20 March 2021</a:t>
            </a:fld>
            <a:endParaRPr lang="en-US"/>
          </a:p>
        </p:txBody>
      </p:sp>
      <p:sp>
        <p:nvSpPr>
          <p:cNvPr id="5" name="Footer Placeholder 4">
            <a:extLst>
              <a:ext uri="{FF2B5EF4-FFF2-40B4-BE49-F238E27FC236}">
                <a16:creationId xmlns:a16="http://schemas.microsoft.com/office/drawing/2014/main" id="{609769B8-9BDB-411B-AB51-863658DD611B}"/>
              </a:ext>
            </a:extLst>
          </p:cNvPr>
          <p:cNvSpPr>
            <a:spLocks noGrp="1"/>
          </p:cNvSpPr>
          <p:nvPr>
            <p:ph type="ftr" sz="quarter" idx="11"/>
          </p:nvPr>
        </p:nvSpPr>
        <p:spPr/>
        <p:txBody>
          <a:bodyPr/>
          <a:lstStyle/>
          <a:p>
            <a:r>
              <a:rPr lang="en-US"/>
              <a:t>Richard Davids, Sponsor</a:t>
            </a:r>
          </a:p>
        </p:txBody>
      </p:sp>
      <p:sp>
        <p:nvSpPr>
          <p:cNvPr id="6" name="Slide Number Placeholder 5">
            <a:extLst>
              <a:ext uri="{FF2B5EF4-FFF2-40B4-BE49-F238E27FC236}">
                <a16:creationId xmlns:a16="http://schemas.microsoft.com/office/drawing/2014/main" id="{A62B6E08-C99C-4609-871F-5E5F017AEB28}"/>
              </a:ext>
            </a:extLst>
          </p:cNvPr>
          <p:cNvSpPr>
            <a:spLocks noGrp="1"/>
          </p:cNvSpPr>
          <p:nvPr>
            <p:ph type="sldNum" sz="quarter" idx="12"/>
          </p:nvPr>
        </p:nvSpPr>
        <p:spPr/>
        <p:txBody>
          <a:bodyPr/>
          <a:lstStyle/>
          <a:p>
            <a:fld id="{90359C1A-16B7-4D00-8295-87618168F1EC}" type="slidenum">
              <a:rPr lang="en-US" smtClean="0"/>
              <a:t>‹#›</a:t>
            </a:fld>
            <a:endParaRPr lang="en-US"/>
          </a:p>
        </p:txBody>
      </p:sp>
    </p:spTree>
    <p:extLst>
      <p:ext uri="{BB962C8B-B14F-4D97-AF65-F5344CB8AC3E}">
        <p14:creationId xmlns:p14="http://schemas.microsoft.com/office/powerpoint/2010/main" val="32433326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9E7547-CC0C-4ECA-ACEE-164734044AF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0745784-6316-451D-9DE6-354265D59ED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04F8334-F858-47D7-9189-8ADEDE1E8A76}"/>
              </a:ext>
            </a:extLst>
          </p:cNvPr>
          <p:cNvSpPr>
            <a:spLocks noGrp="1"/>
          </p:cNvSpPr>
          <p:nvPr>
            <p:ph type="dt" sz="half" idx="10"/>
          </p:nvPr>
        </p:nvSpPr>
        <p:spPr/>
        <p:txBody>
          <a:bodyPr/>
          <a:lstStyle/>
          <a:p>
            <a:fld id="{92ABBF15-4AC9-4FC2-B522-14DC40D79ADA}" type="datetime3">
              <a:rPr lang="en-US" smtClean="0"/>
              <a:t>20 March 2021</a:t>
            </a:fld>
            <a:endParaRPr lang="en-US"/>
          </a:p>
        </p:txBody>
      </p:sp>
      <p:sp>
        <p:nvSpPr>
          <p:cNvPr id="5" name="Footer Placeholder 4">
            <a:extLst>
              <a:ext uri="{FF2B5EF4-FFF2-40B4-BE49-F238E27FC236}">
                <a16:creationId xmlns:a16="http://schemas.microsoft.com/office/drawing/2014/main" id="{3DBB3B8B-1D67-4DE8-B4CB-02A5978909AC}"/>
              </a:ext>
            </a:extLst>
          </p:cNvPr>
          <p:cNvSpPr>
            <a:spLocks noGrp="1"/>
          </p:cNvSpPr>
          <p:nvPr>
            <p:ph type="ftr" sz="quarter" idx="11"/>
          </p:nvPr>
        </p:nvSpPr>
        <p:spPr/>
        <p:txBody>
          <a:bodyPr/>
          <a:lstStyle/>
          <a:p>
            <a:r>
              <a:rPr lang="en-US"/>
              <a:t>Richard Davids, Sponsor</a:t>
            </a:r>
          </a:p>
        </p:txBody>
      </p:sp>
      <p:sp>
        <p:nvSpPr>
          <p:cNvPr id="6" name="Slide Number Placeholder 5">
            <a:extLst>
              <a:ext uri="{FF2B5EF4-FFF2-40B4-BE49-F238E27FC236}">
                <a16:creationId xmlns:a16="http://schemas.microsoft.com/office/drawing/2014/main" id="{81AD1AC7-A6B1-4B1F-B742-04A9E0C89FBD}"/>
              </a:ext>
            </a:extLst>
          </p:cNvPr>
          <p:cNvSpPr>
            <a:spLocks noGrp="1"/>
          </p:cNvSpPr>
          <p:nvPr>
            <p:ph type="sldNum" sz="quarter" idx="12"/>
          </p:nvPr>
        </p:nvSpPr>
        <p:spPr/>
        <p:txBody>
          <a:bodyPr/>
          <a:lstStyle/>
          <a:p>
            <a:fld id="{90359C1A-16B7-4D00-8295-87618168F1EC}" type="slidenum">
              <a:rPr lang="en-US" smtClean="0"/>
              <a:t>‹#›</a:t>
            </a:fld>
            <a:endParaRPr lang="en-US"/>
          </a:p>
        </p:txBody>
      </p:sp>
    </p:spTree>
    <p:extLst>
      <p:ext uri="{BB962C8B-B14F-4D97-AF65-F5344CB8AC3E}">
        <p14:creationId xmlns:p14="http://schemas.microsoft.com/office/powerpoint/2010/main" val="33662496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F8F3075-7F01-472E-8B7B-49A85BF23D2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0DE32E1-B035-4F45-8D92-72669D99C0D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912BA57-E467-4A83-B3C6-A45CD0DE2E06}"/>
              </a:ext>
            </a:extLst>
          </p:cNvPr>
          <p:cNvSpPr>
            <a:spLocks noGrp="1"/>
          </p:cNvSpPr>
          <p:nvPr>
            <p:ph type="dt" sz="half" idx="10"/>
          </p:nvPr>
        </p:nvSpPr>
        <p:spPr/>
        <p:txBody>
          <a:bodyPr/>
          <a:lstStyle/>
          <a:p>
            <a:fld id="{6690CC4E-BF0F-4F6F-BD2C-0263B6AC6D0D}" type="datetime3">
              <a:rPr lang="en-US" smtClean="0"/>
              <a:t>20 March 2021</a:t>
            </a:fld>
            <a:endParaRPr lang="en-US"/>
          </a:p>
        </p:txBody>
      </p:sp>
      <p:sp>
        <p:nvSpPr>
          <p:cNvPr id="5" name="Footer Placeholder 4">
            <a:extLst>
              <a:ext uri="{FF2B5EF4-FFF2-40B4-BE49-F238E27FC236}">
                <a16:creationId xmlns:a16="http://schemas.microsoft.com/office/drawing/2014/main" id="{DEEB262B-E60E-461A-8FBB-4FE97DC7C2E5}"/>
              </a:ext>
            </a:extLst>
          </p:cNvPr>
          <p:cNvSpPr>
            <a:spLocks noGrp="1"/>
          </p:cNvSpPr>
          <p:nvPr>
            <p:ph type="ftr" sz="quarter" idx="11"/>
          </p:nvPr>
        </p:nvSpPr>
        <p:spPr/>
        <p:txBody>
          <a:bodyPr/>
          <a:lstStyle/>
          <a:p>
            <a:r>
              <a:rPr lang="en-US"/>
              <a:t>Richard Davids, Sponsor</a:t>
            </a:r>
          </a:p>
        </p:txBody>
      </p:sp>
      <p:sp>
        <p:nvSpPr>
          <p:cNvPr id="6" name="Slide Number Placeholder 5">
            <a:extLst>
              <a:ext uri="{FF2B5EF4-FFF2-40B4-BE49-F238E27FC236}">
                <a16:creationId xmlns:a16="http://schemas.microsoft.com/office/drawing/2014/main" id="{BAA999BC-0383-4F5C-A0AF-815B1BF1D494}"/>
              </a:ext>
            </a:extLst>
          </p:cNvPr>
          <p:cNvSpPr>
            <a:spLocks noGrp="1"/>
          </p:cNvSpPr>
          <p:nvPr>
            <p:ph type="sldNum" sz="quarter" idx="12"/>
          </p:nvPr>
        </p:nvSpPr>
        <p:spPr/>
        <p:txBody>
          <a:bodyPr/>
          <a:lstStyle/>
          <a:p>
            <a:fld id="{90359C1A-16B7-4D00-8295-87618168F1EC}" type="slidenum">
              <a:rPr lang="en-US" smtClean="0"/>
              <a:t>‹#›</a:t>
            </a:fld>
            <a:endParaRPr lang="en-US"/>
          </a:p>
        </p:txBody>
      </p:sp>
    </p:spTree>
    <p:extLst>
      <p:ext uri="{BB962C8B-B14F-4D97-AF65-F5344CB8AC3E}">
        <p14:creationId xmlns:p14="http://schemas.microsoft.com/office/powerpoint/2010/main" val="39019639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DA3577-0952-4BAE-A572-E67FD102DAC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F23EC45-783C-4DB2-9F36-10629A88B51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70102F-32E6-4D8B-84A6-FD9AA24E6DEC}"/>
              </a:ext>
            </a:extLst>
          </p:cNvPr>
          <p:cNvSpPr>
            <a:spLocks noGrp="1"/>
          </p:cNvSpPr>
          <p:nvPr>
            <p:ph type="dt" sz="half" idx="10"/>
          </p:nvPr>
        </p:nvSpPr>
        <p:spPr/>
        <p:txBody>
          <a:bodyPr/>
          <a:lstStyle/>
          <a:p>
            <a:fld id="{F0F59CBF-B2F2-47AB-9435-12038661A25F}" type="datetime3">
              <a:rPr lang="en-US" smtClean="0"/>
              <a:t>20 March 2021</a:t>
            </a:fld>
            <a:endParaRPr lang="en-US"/>
          </a:p>
        </p:txBody>
      </p:sp>
      <p:sp>
        <p:nvSpPr>
          <p:cNvPr id="5" name="Footer Placeholder 4">
            <a:extLst>
              <a:ext uri="{FF2B5EF4-FFF2-40B4-BE49-F238E27FC236}">
                <a16:creationId xmlns:a16="http://schemas.microsoft.com/office/drawing/2014/main" id="{9C91E599-88F7-4454-89BD-A985A3F13DE8}"/>
              </a:ext>
            </a:extLst>
          </p:cNvPr>
          <p:cNvSpPr>
            <a:spLocks noGrp="1"/>
          </p:cNvSpPr>
          <p:nvPr>
            <p:ph type="ftr" sz="quarter" idx="11"/>
          </p:nvPr>
        </p:nvSpPr>
        <p:spPr/>
        <p:txBody>
          <a:bodyPr/>
          <a:lstStyle/>
          <a:p>
            <a:r>
              <a:rPr lang="en-US"/>
              <a:t>Richard Davids, Sponsor</a:t>
            </a:r>
          </a:p>
        </p:txBody>
      </p:sp>
      <p:sp>
        <p:nvSpPr>
          <p:cNvPr id="6" name="Slide Number Placeholder 5">
            <a:extLst>
              <a:ext uri="{FF2B5EF4-FFF2-40B4-BE49-F238E27FC236}">
                <a16:creationId xmlns:a16="http://schemas.microsoft.com/office/drawing/2014/main" id="{A3193F65-3EC0-411E-A3A7-47D33EE8316C}"/>
              </a:ext>
            </a:extLst>
          </p:cNvPr>
          <p:cNvSpPr>
            <a:spLocks noGrp="1"/>
          </p:cNvSpPr>
          <p:nvPr>
            <p:ph type="sldNum" sz="quarter" idx="12"/>
          </p:nvPr>
        </p:nvSpPr>
        <p:spPr/>
        <p:txBody>
          <a:bodyPr/>
          <a:lstStyle/>
          <a:p>
            <a:fld id="{90359C1A-16B7-4D00-8295-87618168F1EC}" type="slidenum">
              <a:rPr lang="en-US" smtClean="0"/>
              <a:t>‹#›</a:t>
            </a:fld>
            <a:endParaRPr lang="en-US"/>
          </a:p>
        </p:txBody>
      </p:sp>
    </p:spTree>
    <p:extLst>
      <p:ext uri="{BB962C8B-B14F-4D97-AF65-F5344CB8AC3E}">
        <p14:creationId xmlns:p14="http://schemas.microsoft.com/office/powerpoint/2010/main" val="35619140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062F90-CC2C-40C6-9282-BE3C7AE00E5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67E5A86-1B13-48FD-8263-B92CF7ACCF1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A7315A5-2A6A-479E-A00F-A661905ED761}"/>
              </a:ext>
            </a:extLst>
          </p:cNvPr>
          <p:cNvSpPr>
            <a:spLocks noGrp="1"/>
          </p:cNvSpPr>
          <p:nvPr>
            <p:ph type="dt" sz="half" idx="10"/>
          </p:nvPr>
        </p:nvSpPr>
        <p:spPr/>
        <p:txBody>
          <a:bodyPr/>
          <a:lstStyle/>
          <a:p>
            <a:fld id="{12C27953-B17B-47A1-A07C-7BF941E91A36}" type="datetime3">
              <a:rPr lang="en-US" smtClean="0"/>
              <a:t>20 March 2021</a:t>
            </a:fld>
            <a:endParaRPr lang="en-US"/>
          </a:p>
        </p:txBody>
      </p:sp>
      <p:sp>
        <p:nvSpPr>
          <p:cNvPr id="5" name="Footer Placeholder 4">
            <a:extLst>
              <a:ext uri="{FF2B5EF4-FFF2-40B4-BE49-F238E27FC236}">
                <a16:creationId xmlns:a16="http://schemas.microsoft.com/office/drawing/2014/main" id="{7CA711F2-039C-4000-903C-885C4E10E4EF}"/>
              </a:ext>
            </a:extLst>
          </p:cNvPr>
          <p:cNvSpPr>
            <a:spLocks noGrp="1"/>
          </p:cNvSpPr>
          <p:nvPr>
            <p:ph type="ftr" sz="quarter" idx="11"/>
          </p:nvPr>
        </p:nvSpPr>
        <p:spPr/>
        <p:txBody>
          <a:bodyPr/>
          <a:lstStyle/>
          <a:p>
            <a:r>
              <a:rPr lang="en-US"/>
              <a:t>Richard Davids, Sponsor</a:t>
            </a:r>
          </a:p>
        </p:txBody>
      </p:sp>
      <p:sp>
        <p:nvSpPr>
          <p:cNvPr id="6" name="Slide Number Placeholder 5">
            <a:extLst>
              <a:ext uri="{FF2B5EF4-FFF2-40B4-BE49-F238E27FC236}">
                <a16:creationId xmlns:a16="http://schemas.microsoft.com/office/drawing/2014/main" id="{927B625B-B302-42B5-97D5-8AEF0DA62FF8}"/>
              </a:ext>
            </a:extLst>
          </p:cNvPr>
          <p:cNvSpPr>
            <a:spLocks noGrp="1"/>
          </p:cNvSpPr>
          <p:nvPr>
            <p:ph type="sldNum" sz="quarter" idx="12"/>
          </p:nvPr>
        </p:nvSpPr>
        <p:spPr/>
        <p:txBody>
          <a:bodyPr/>
          <a:lstStyle/>
          <a:p>
            <a:fld id="{90359C1A-16B7-4D00-8295-87618168F1EC}" type="slidenum">
              <a:rPr lang="en-US" smtClean="0"/>
              <a:t>‹#›</a:t>
            </a:fld>
            <a:endParaRPr lang="en-US"/>
          </a:p>
        </p:txBody>
      </p:sp>
    </p:spTree>
    <p:extLst>
      <p:ext uri="{BB962C8B-B14F-4D97-AF65-F5344CB8AC3E}">
        <p14:creationId xmlns:p14="http://schemas.microsoft.com/office/powerpoint/2010/main" val="40075572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ABB4E8-C5CC-4AF8-B8A3-673FC46AC2F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5C292E3-1801-430B-A026-D22825C6F3F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1179BAF-96B3-4FD0-84AC-14A125AC650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6D14F9F-0AD0-4CB3-B278-D784967997F9}"/>
              </a:ext>
            </a:extLst>
          </p:cNvPr>
          <p:cNvSpPr>
            <a:spLocks noGrp="1"/>
          </p:cNvSpPr>
          <p:nvPr>
            <p:ph type="dt" sz="half" idx="10"/>
          </p:nvPr>
        </p:nvSpPr>
        <p:spPr/>
        <p:txBody>
          <a:bodyPr/>
          <a:lstStyle/>
          <a:p>
            <a:fld id="{89F0357A-850B-4A2F-9C23-F46B3334D5C8}" type="datetime3">
              <a:rPr lang="en-US" smtClean="0"/>
              <a:t>20 March 2021</a:t>
            </a:fld>
            <a:endParaRPr lang="en-US"/>
          </a:p>
        </p:txBody>
      </p:sp>
      <p:sp>
        <p:nvSpPr>
          <p:cNvPr id="6" name="Footer Placeholder 5">
            <a:extLst>
              <a:ext uri="{FF2B5EF4-FFF2-40B4-BE49-F238E27FC236}">
                <a16:creationId xmlns:a16="http://schemas.microsoft.com/office/drawing/2014/main" id="{3D057D6A-B322-4AC1-935A-1B5E2689D000}"/>
              </a:ext>
            </a:extLst>
          </p:cNvPr>
          <p:cNvSpPr>
            <a:spLocks noGrp="1"/>
          </p:cNvSpPr>
          <p:nvPr>
            <p:ph type="ftr" sz="quarter" idx="11"/>
          </p:nvPr>
        </p:nvSpPr>
        <p:spPr/>
        <p:txBody>
          <a:bodyPr/>
          <a:lstStyle/>
          <a:p>
            <a:r>
              <a:rPr lang="en-US"/>
              <a:t>Richard Davids, Sponsor</a:t>
            </a:r>
          </a:p>
        </p:txBody>
      </p:sp>
      <p:sp>
        <p:nvSpPr>
          <p:cNvPr id="7" name="Slide Number Placeholder 6">
            <a:extLst>
              <a:ext uri="{FF2B5EF4-FFF2-40B4-BE49-F238E27FC236}">
                <a16:creationId xmlns:a16="http://schemas.microsoft.com/office/drawing/2014/main" id="{50B5CAC1-FD48-4009-98A9-87256F2DF3CD}"/>
              </a:ext>
            </a:extLst>
          </p:cNvPr>
          <p:cNvSpPr>
            <a:spLocks noGrp="1"/>
          </p:cNvSpPr>
          <p:nvPr>
            <p:ph type="sldNum" sz="quarter" idx="12"/>
          </p:nvPr>
        </p:nvSpPr>
        <p:spPr/>
        <p:txBody>
          <a:bodyPr/>
          <a:lstStyle/>
          <a:p>
            <a:fld id="{90359C1A-16B7-4D00-8295-87618168F1EC}" type="slidenum">
              <a:rPr lang="en-US" smtClean="0"/>
              <a:t>‹#›</a:t>
            </a:fld>
            <a:endParaRPr lang="en-US"/>
          </a:p>
        </p:txBody>
      </p:sp>
    </p:spTree>
    <p:extLst>
      <p:ext uri="{BB962C8B-B14F-4D97-AF65-F5344CB8AC3E}">
        <p14:creationId xmlns:p14="http://schemas.microsoft.com/office/powerpoint/2010/main" val="29947596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57389C-F162-48BF-BA85-9F58C34B51F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6117B5B-770C-40A5-BBE8-925BDEAB9BB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4653140-AC4B-4DCC-AF0D-386C0E50E89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A8187B5-6827-4CDF-BE78-90E764352FB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8C2FDB9-577A-4BDF-9350-04451FCD807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C3F0210-2FFB-4B10-AD6C-45682DD76FCB}"/>
              </a:ext>
            </a:extLst>
          </p:cNvPr>
          <p:cNvSpPr>
            <a:spLocks noGrp="1"/>
          </p:cNvSpPr>
          <p:nvPr>
            <p:ph type="dt" sz="half" idx="10"/>
          </p:nvPr>
        </p:nvSpPr>
        <p:spPr/>
        <p:txBody>
          <a:bodyPr/>
          <a:lstStyle/>
          <a:p>
            <a:fld id="{E24DF35A-3A7D-4F39-A14A-86E51E15C13F}" type="datetime3">
              <a:rPr lang="en-US" smtClean="0"/>
              <a:t>20 March 2021</a:t>
            </a:fld>
            <a:endParaRPr lang="en-US"/>
          </a:p>
        </p:txBody>
      </p:sp>
      <p:sp>
        <p:nvSpPr>
          <p:cNvPr id="8" name="Footer Placeholder 7">
            <a:extLst>
              <a:ext uri="{FF2B5EF4-FFF2-40B4-BE49-F238E27FC236}">
                <a16:creationId xmlns:a16="http://schemas.microsoft.com/office/drawing/2014/main" id="{B3423540-929E-43A0-8A41-F088E4E33066}"/>
              </a:ext>
            </a:extLst>
          </p:cNvPr>
          <p:cNvSpPr>
            <a:spLocks noGrp="1"/>
          </p:cNvSpPr>
          <p:nvPr>
            <p:ph type="ftr" sz="quarter" idx="11"/>
          </p:nvPr>
        </p:nvSpPr>
        <p:spPr/>
        <p:txBody>
          <a:bodyPr/>
          <a:lstStyle/>
          <a:p>
            <a:r>
              <a:rPr lang="en-US"/>
              <a:t>Richard Davids, Sponsor</a:t>
            </a:r>
          </a:p>
        </p:txBody>
      </p:sp>
      <p:sp>
        <p:nvSpPr>
          <p:cNvPr id="9" name="Slide Number Placeholder 8">
            <a:extLst>
              <a:ext uri="{FF2B5EF4-FFF2-40B4-BE49-F238E27FC236}">
                <a16:creationId xmlns:a16="http://schemas.microsoft.com/office/drawing/2014/main" id="{65812A6E-5D60-4551-A628-508DA780C5E6}"/>
              </a:ext>
            </a:extLst>
          </p:cNvPr>
          <p:cNvSpPr>
            <a:spLocks noGrp="1"/>
          </p:cNvSpPr>
          <p:nvPr>
            <p:ph type="sldNum" sz="quarter" idx="12"/>
          </p:nvPr>
        </p:nvSpPr>
        <p:spPr/>
        <p:txBody>
          <a:bodyPr/>
          <a:lstStyle/>
          <a:p>
            <a:fld id="{90359C1A-16B7-4D00-8295-87618168F1EC}" type="slidenum">
              <a:rPr lang="en-US" smtClean="0"/>
              <a:t>‹#›</a:t>
            </a:fld>
            <a:endParaRPr lang="en-US"/>
          </a:p>
        </p:txBody>
      </p:sp>
    </p:spTree>
    <p:extLst>
      <p:ext uri="{BB962C8B-B14F-4D97-AF65-F5344CB8AC3E}">
        <p14:creationId xmlns:p14="http://schemas.microsoft.com/office/powerpoint/2010/main" val="27909113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C2EC90-7029-4C3B-93EE-24FF4041F60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EE59CB7-30B0-4C4C-B1F6-E77FACDC699D}"/>
              </a:ext>
            </a:extLst>
          </p:cNvPr>
          <p:cNvSpPr>
            <a:spLocks noGrp="1"/>
          </p:cNvSpPr>
          <p:nvPr>
            <p:ph type="dt" sz="half" idx="10"/>
          </p:nvPr>
        </p:nvSpPr>
        <p:spPr/>
        <p:txBody>
          <a:bodyPr/>
          <a:lstStyle/>
          <a:p>
            <a:fld id="{D316E271-A82B-4C94-BD1C-167A2EA11179}" type="datetime3">
              <a:rPr lang="en-US" smtClean="0"/>
              <a:t>20 March 2021</a:t>
            </a:fld>
            <a:endParaRPr lang="en-US"/>
          </a:p>
        </p:txBody>
      </p:sp>
      <p:sp>
        <p:nvSpPr>
          <p:cNvPr id="4" name="Footer Placeholder 3">
            <a:extLst>
              <a:ext uri="{FF2B5EF4-FFF2-40B4-BE49-F238E27FC236}">
                <a16:creationId xmlns:a16="http://schemas.microsoft.com/office/drawing/2014/main" id="{0DF3A305-104F-4BFB-B3B8-55406D2143BE}"/>
              </a:ext>
            </a:extLst>
          </p:cNvPr>
          <p:cNvSpPr>
            <a:spLocks noGrp="1"/>
          </p:cNvSpPr>
          <p:nvPr>
            <p:ph type="ftr" sz="quarter" idx="11"/>
          </p:nvPr>
        </p:nvSpPr>
        <p:spPr/>
        <p:txBody>
          <a:bodyPr/>
          <a:lstStyle/>
          <a:p>
            <a:r>
              <a:rPr lang="en-US"/>
              <a:t>Richard Davids, Sponsor</a:t>
            </a:r>
          </a:p>
        </p:txBody>
      </p:sp>
      <p:sp>
        <p:nvSpPr>
          <p:cNvPr id="5" name="Slide Number Placeholder 4">
            <a:extLst>
              <a:ext uri="{FF2B5EF4-FFF2-40B4-BE49-F238E27FC236}">
                <a16:creationId xmlns:a16="http://schemas.microsoft.com/office/drawing/2014/main" id="{88E1643F-DCB3-464C-B2DA-E43151648B0F}"/>
              </a:ext>
            </a:extLst>
          </p:cNvPr>
          <p:cNvSpPr>
            <a:spLocks noGrp="1"/>
          </p:cNvSpPr>
          <p:nvPr>
            <p:ph type="sldNum" sz="quarter" idx="12"/>
          </p:nvPr>
        </p:nvSpPr>
        <p:spPr/>
        <p:txBody>
          <a:bodyPr/>
          <a:lstStyle/>
          <a:p>
            <a:fld id="{90359C1A-16B7-4D00-8295-87618168F1EC}" type="slidenum">
              <a:rPr lang="en-US" smtClean="0"/>
              <a:t>‹#›</a:t>
            </a:fld>
            <a:endParaRPr lang="en-US"/>
          </a:p>
        </p:txBody>
      </p:sp>
    </p:spTree>
    <p:extLst>
      <p:ext uri="{BB962C8B-B14F-4D97-AF65-F5344CB8AC3E}">
        <p14:creationId xmlns:p14="http://schemas.microsoft.com/office/powerpoint/2010/main" val="16486332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B405B16-D3CB-40BF-AAB6-C236888FC261}"/>
              </a:ext>
            </a:extLst>
          </p:cNvPr>
          <p:cNvSpPr>
            <a:spLocks noGrp="1"/>
          </p:cNvSpPr>
          <p:nvPr>
            <p:ph type="dt" sz="half" idx="10"/>
          </p:nvPr>
        </p:nvSpPr>
        <p:spPr/>
        <p:txBody>
          <a:bodyPr/>
          <a:lstStyle/>
          <a:p>
            <a:fld id="{D3F8632E-8A00-4690-A91F-E8EFB3AFB902}" type="datetime3">
              <a:rPr lang="en-US" smtClean="0"/>
              <a:t>20 March 2021</a:t>
            </a:fld>
            <a:endParaRPr lang="en-US"/>
          </a:p>
        </p:txBody>
      </p:sp>
      <p:sp>
        <p:nvSpPr>
          <p:cNvPr id="3" name="Footer Placeholder 2">
            <a:extLst>
              <a:ext uri="{FF2B5EF4-FFF2-40B4-BE49-F238E27FC236}">
                <a16:creationId xmlns:a16="http://schemas.microsoft.com/office/drawing/2014/main" id="{1A442BE1-5A2E-4504-B956-C98159264418}"/>
              </a:ext>
            </a:extLst>
          </p:cNvPr>
          <p:cNvSpPr>
            <a:spLocks noGrp="1"/>
          </p:cNvSpPr>
          <p:nvPr>
            <p:ph type="ftr" sz="quarter" idx="11"/>
          </p:nvPr>
        </p:nvSpPr>
        <p:spPr/>
        <p:txBody>
          <a:bodyPr/>
          <a:lstStyle/>
          <a:p>
            <a:r>
              <a:rPr lang="en-US"/>
              <a:t>Richard Davids, Sponsor</a:t>
            </a:r>
          </a:p>
        </p:txBody>
      </p:sp>
      <p:sp>
        <p:nvSpPr>
          <p:cNvPr id="4" name="Slide Number Placeholder 3">
            <a:extLst>
              <a:ext uri="{FF2B5EF4-FFF2-40B4-BE49-F238E27FC236}">
                <a16:creationId xmlns:a16="http://schemas.microsoft.com/office/drawing/2014/main" id="{06D9B2D1-950F-4526-8477-97A5DEA38E83}"/>
              </a:ext>
            </a:extLst>
          </p:cNvPr>
          <p:cNvSpPr>
            <a:spLocks noGrp="1"/>
          </p:cNvSpPr>
          <p:nvPr>
            <p:ph type="sldNum" sz="quarter" idx="12"/>
          </p:nvPr>
        </p:nvSpPr>
        <p:spPr/>
        <p:txBody>
          <a:bodyPr/>
          <a:lstStyle/>
          <a:p>
            <a:fld id="{90359C1A-16B7-4D00-8295-87618168F1EC}" type="slidenum">
              <a:rPr lang="en-US" smtClean="0"/>
              <a:t>‹#›</a:t>
            </a:fld>
            <a:endParaRPr lang="en-US"/>
          </a:p>
        </p:txBody>
      </p:sp>
    </p:spTree>
    <p:extLst>
      <p:ext uri="{BB962C8B-B14F-4D97-AF65-F5344CB8AC3E}">
        <p14:creationId xmlns:p14="http://schemas.microsoft.com/office/powerpoint/2010/main" val="4813601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CC534A-7F70-43A2-B10A-C0556836E80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465AC54-99AB-4FA6-8358-92BC0F8DF9A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33333BB-D6C8-4053-A9C5-3FA0D009086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5F76191-9777-4C86-BBB2-1E185B25BA78}"/>
              </a:ext>
            </a:extLst>
          </p:cNvPr>
          <p:cNvSpPr>
            <a:spLocks noGrp="1"/>
          </p:cNvSpPr>
          <p:nvPr>
            <p:ph type="dt" sz="half" idx="10"/>
          </p:nvPr>
        </p:nvSpPr>
        <p:spPr/>
        <p:txBody>
          <a:bodyPr/>
          <a:lstStyle/>
          <a:p>
            <a:fld id="{14549A72-CCA0-49F4-941A-E001620A3203}" type="datetime3">
              <a:rPr lang="en-US" smtClean="0"/>
              <a:t>20 March 2021</a:t>
            </a:fld>
            <a:endParaRPr lang="en-US"/>
          </a:p>
        </p:txBody>
      </p:sp>
      <p:sp>
        <p:nvSpPr>
          <p:cNvPr id="6" name="Footer Placeholder 5">
            <a:extLst>
              <a:ext uri="{FF2B5EF4-FFF2-40B4-BE49-F238E27FC236}">
                <a16:creationId xmlns:a16="http://schemas.microsoft.com/office/drawing/2014/main" id="{1E6BF28A-2A36-4464-BB4F-8DF4286CF2AC}"/>
              </a:ext>
            </a:extLst>
          </p:cNvPr>
          <p:cNvSpPr>
            <a:spLocks noGrp="1"/>
          </p:cNvSpPr>
          <p:nvPr>
            <p:ph type="ftr" sz="quarter" idx="11"/>
          </p:nvPr>
        </p:nvSpPr>
        <p:spPr/>
        <p:txBody>
          <a:bodyPr/>
          <a:lstStyle/>
          <a:p>
            <a:r>
              <a:rPr lang="en-US"/>
              <a:t>Richard Davids, Sponsor</a:t>
            </a:r>
          </a:p>
        </p:txBody>
      </p:sp>
      <p:sp>
        <p:nvSpPr>
          <p:cNvPr id="7" name="Slide Number Placeholder 6">
            <a:extLst>
              <a:ext uri="{FF2B5EF4-FFF2-40B4-BE49-F238E27FC236}">
                <a16:creationId xmlns:a16="http://schemas.microsoft.com/office/drawing/2014/main" id="{C7CA16E8-834A-4695-8051-46CA39F7DF33}"/>
              </a:ext>
            </a:extLst>
          </p:cNvPr>
          <p:cNvSpPr>
            <a:spLocks noGrp="1"/>
          </p:cNvSpPr>
          <p:nvPr>
            <p:ph type="sldNum" sz="quarter" idx="12"/>
          </p:nvPr>
        </p:nvSpPr>
        <p:spPr/>
        <p:txBody>
          <a:bodyPr/>
          <a:lstStyle/>
          <a:p>
            <a:fld id="{90359C1A-16B7-4D00-8295-87618168F1EC}" type="slidenum">
              <a:rPr lang="en-US" smtClean="0"/>
              <a:t>‹#›</a:t>
            </a:fld>
            <a:endParaRPr lang="en-US"/>
          </a:p>
        </p:txBody>
      </p:sp>
    </p:spTree>
    <p:extLst>
      <p:ext uri="{BB962C8B-B14F-4D97-AF65-F5344CB8AC3E}">
        <p14:creationId xmlns:p14="http://schemas.microsoft.com/office/powerpoint/2010/main" val="25191632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6DC264-0DDF-414E-9F9B-2D9E1819718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7B0637D-544A-4F04-B3A0-2602DA6A8CF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9768F56-3E04-42D8-AE4F-FCE0A912494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B3A1CE1-7271-4FB9-AA7A-1466FD760292}"/>
              </a:ext>
            </a:extLst>
          </p:cNvPr>
          <p:cNvSpPr>
            <a:spLocks noGrp="1"/>
          </p:cNvSpPr>
          <p:nvPr>
            <p:ph type="dt" sz="half" idx="10"/>
          </p:nvPr>
        </p:nvSpPr>
        <p:spPr/>
        <p:txBody>
          <a:bodyPr/>
          <a:lstStyle/>
          <a:p>
            <a:fld id="{D4891375-14AE-4F62-B5FD-C3761CD595DC}" type="datetime3">
              <a:rPr lang="en-US" smtClean="0"/>
              <a:t>20 March 2021</a:t>
            </a:fld>
            <a:endParaRPr lang="en-US"/>
          </a:p>
        </p:txBody>
      </p:sp>
      <p:sp>
        <p:nvSpPr>
          <p:cNvPr id="6" name="Footer Placeholder 5">
            <a:extLst>
              <a:ext uri="{FF2B5EF4-FFF2-40B4-BE49-F238E27FC236}">
                <a16:creationId xmlns:a16="http://schemas.microsoft.com/office/drawing/2014/main" id="{D7331F52-ABA4-4DBB-BC19-DB255515ED79}"/>
              </a:ext>
            </a:extLst>
          </p:cNvPr>
          <p:cNvSpPr>
            <a:spLocks noGrp="1"/>
          </p:cNvSpPr>
          <p:nvPr>
            <p:ph type="ftr" sz="quarter" idx="11"/>
          </p:nvPr>
        </p:nvSpPr>
        <p:spPr/>
        <p:txBody>
          <a:bodyPr/>
          <a:lstStyle/>
          <a:p>
            <a:r>
              <a:rPr lang="en-US"/>
              <a:t>Richard Davids, Sponsor</a:t>
            </a:r>
          </a:p>
        </p:txBody>
      </p:sp>
      <p:sp>
        <p:nvSpPr>
          <p:cNvPr id="7" name="Slide Number Placeholder 6">
            <a:extLst>
              <a:ext uri="{FF2B5EF4-FFF2-40B4-BE49-F238E27FC236}">
                <a16:creationId xmlns:a16="http://schemas.microsoft.com/office/drawing/2014/main" id="{078AED4D-70AC-4253-B2A8-25CED3A24BCC}"/>
              </a:ext>
            </a:extLst>
          </p:cNvPr>
          <p:cNvSpPr>
            <a:spLocks noGrp="1"/>
          </p:cNvSpPr>
          <p:nvPr>
            <p:ph type="sldNum" sz="quarter" idx="12"/>
          </p:nvPr>
        </p:nvSpPr>
        <p:spPr/>
        <p:txBody>
          <a:bodyPr/>
          <a:lstStyle/>
          <a:p>
            <a:fld id="{90359C1A-16B7-4D00-8295-87618168F1EC}" type="slidenum">
              <a:rPr lang="en-US" smtClean="0"/>
              <a:t>‹#›</a:t>
            </a:fld>
            <a:endParaRPr lang="en-US"/>
          </a:p>
        </p:txBody>
      </p:sp>
    </p:spTree>
    <p:extLst>
      <p:ext uri="{BB962C8B-B14F-4D97-AF65-F5344CB8AC3E}">
        <p14:creationId xmlns:p14="http://schemas.microsoft.com/office/powerpoint/2010/main" val="16711541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9CD8B7E-5356-4788-848F-B14A00277B9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A0034FC-C201-4C64-9A2E-C291C36959B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56CE17E-3F13-47E9-936F-C16A354D9CB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39CE997-5F3D-44FA-A8D4-A4E5BE28AC79}" type="datetime3">
              <a:rPr lang="en-US" smtClean="0"/>
              <a:t>20 March 2021</a:t>
            </a:fld>
            <a:endParaRPr lang="en-US"/>
          </a:p>
        </p:txBody>
      </p:sp>
      <p:sp>
        <p:nvSpPr>
          <p:cNvPr id="5" name="Footer Placeholder 4">
            <a:extLst>
              <a:ext uri="{FF2B5EF4-FFF2-40B4-BE49-F238E27FC236}">
                <a16:creationId xmlns:a16="http://schemas.microsoft.com/office/drawing/2014/main" id="{4C0B472D-F3E6-4E91-9CF1-7D057B11D2E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Richard Davids, Sponsor</a:t>
            </a:r>
          </a:p>
        </p:txBody>
      </p:sp>
      <p:sp>
        <p:nvSpPr>
          <p:cNvPr id="6" name="Slide Number Placeholder 5">
            <a:extLst>
              <a:ext uri="{FF2B5EF4-FFF2-40B4-BE49-F238E27FC236}">
                <a16:creationId xmlns:a16="http://schemas.microsoft.com/office/drawing/2014/main" id="{B9A3DF5A-B35C-4E59-81F0-DD8B26F7657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0359C1A-16B7-4D00-8295-87618168F1EC}" type="slidenum">
              <a:rPr lang="en-US" smtClean="0"/>
              <a:t>‹#›</a:t>
            </a:fld>
            <a:endParaRPr lang="en-US"/>
          </a:p>
        </p:txBody>
      </p:sp>
    </p:spTree>
    <p:extLst>
      <p:ext uri="{BB962C8B-B14F-4D97-AF65-F5344CB8AC3E}">
        <p14:creationId xmlns:p14="http://schemas.microsoft.com/office/powerpoint/2010/main" val="236447707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9.png"/><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1.png"/><Relationship Id="rId1" Type="http://schemas.openxmlformats.org/officeDocument/2006/relationships/slideLayout" Target="../slideLayouts/slideLayout9.xml"/><Relationship Id="rId5" Type="http://schemas.openxmlformats.org/officeDocument/2006/relationships/image" Target="../media/image10.png"/><Relationship Id="rId4" Type="http://schemas.openxmlformats.org/officeDocument/2006/relationships/image" Target="../media/image1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g"/><Relationship Id="rId1" Type="http://schemas.openxmlformats.org/officeDocument/2006/relationships/slideLayout" Target="../slideLayouts/slideLayout9.xml"/><Relationship Id="rId4" Type="http://schemas.openxmlformats.org/officeDocument/2006/relationships/image" Target="../media/image24.png"/></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7" Type="http://schemas.openxmlformats.org/officeDocument/2006/relationships/image" Target="../media/image6.jp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5.jpg"/><Relationship Id="rId5" Type="http://schemas.openxmlformats.org/officeDocument/2006/relationships/image" Target="../media/image4.jpg"/><Relationship Id="rId4" Type="http://schemas.openxmlformats.org/officeDocument/2006/relationships/image" Target="../media/image3.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77" name="Freeform: Shape 76">
            <a:extLst>
              <a:ext uri="{FF2B5EF4-FFF2-40B4-BE49-F238E27FC236}">
                <a16:creationId xmlns:a16="http://schemas.microsoft.com/office/drawing/2014/main" id="{66B332A4-D438-4773-A77F-5ED49A448D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53768" y="0"/>
            <a:ext cx="8284464" cy="6858000"/>
          </a:xfrm>
          <a:custGeom>
            <a:avLst/>
            <a:gdLst>
              <a:gd name="connsiteX0" fmla="*/ 1818109 w 8284464"/>
              <a:gd name="connsiteY0" fmla="*/ 0 h 6858000"/>
              <a:gd name="connsiteX1" fmla="*/ 6466355 w 8284464"/>
              <a:gd name="connsiteY1" fmla="*/ 0 h 6858000"/>
              <a:gd name="connsiteX2" fmla="*/ 6620596 w 8284464"/>
              <a:gd name="connsiteY2" fmla="*/ 109683 h 6858000"/>
              <a:gd name="connsiteX3" fmla="*/ 8284464 w 8284464"/>
              <a:gd name="connsiteY3" fmla="*/ 3429000 h 6858000"/>
              <a:gd name="connsiteX4" fmla="*/ 6620596 w 8284464"/>
              <a:gd name="connsiteY4" fmla="*/ 6748318 h 6858000"/>
              <a:gd name="connsiteX5" fmla="*/ 6466355 w 8284464"/>
              <a:gd name="connsiteY5" fmla="*/ 6858000 h 6858000"/>
              <a:gd name="connsiteX6" fmla="*/ 1818109 w 8284464"/>
              <a:gd name="connsiteY6" fmla="*/ 6858000 h 6858000"/>
              <a:gd name="connsiteX7" fmla="*/ 1663869 w 8284464"/>
              <a:gd name="connsiteY7" fmla="*/ 6748318 h 6858000"/>
              <a:gd name="connsiteX8" fmla="*/ 0 w 8284464"/>
              <a:gd name="connsiteY8" fmla="*/ 3429000 h 6858000"/>
              <a:gd name="connsiteX9" fmla="*/ 1663869 w 8284464"/>
              <a:gd name="connsiteY9" fmla="*/ 10968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284464" h="6858000">
                <a:moveTo>
                  <a:pt x="1818109" y="0"/>
                </a:moveTo>
                <a:lnTo>
                  <a:pt x="6466355" y="0"/>
                </a:lnTo>
                <a:lnTo>
                  <a:pt x="6620596" y="109683"/>
                </a:lnTo>
                <a:cubicBezTo>
                  <a:pt x="7630666" y="865069"/>
                  <a:pt x="8284464" y="2070683"/>
                  <a:pt x="8284464" y="3429000"/>
                </a:cubicBezTo>
                <a:cubicBezTo>
                  <a:pt x="8284464" y="4787317"/>
                  <a:pt x="7630666" y="5992931"/>
                  <a:pt x="6620596" y="6748318"/>
                </a:cubicBezTo>
                <a:lnTo>
                  <a:pt x="6466355" y="6858000"/>
                </a:lnTo>
                <a:lnTo>
                  <a:pt x="1818109" y="6858000"/>
                </a:lnTo>
                <a:lnTo>
                  <a:pt x="1663869" y="6748318"/>
                </a:lnTo>
                <a:cubicBezTo>
                  <a:pt x="653798" y="5992931"/>
                  <a:pt x="0" y="4787317"/>
                  <a:pt x="0" y="3429000"/>
                </a:cubicBezTo>
                <a:cubicBezTo>
                  <a:pt x="0" y="2070683"/>
                  <a:pt x="653798" y="865069"/>
                  <a:pt x="1663869" y="109683"/>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9" name="Freeform: Shape 78">
            <a:extLst>
              <a:ext uri="{FF2B5EF4-FFF2-40B4-BE49-F238E27FC236}">
                <a16:creationId xmlns:a16="http://schemas.microsoft.com/office/drawing/2014/main" id="{DF9AD32D-FF05-44F4-BD4D-9CEE89B71E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18360" y="0"/>
            <a:ext cx="7955280" cy="6858000"/>
          </a:xfrm>
          <a:custGeom>
            <a:avLst/>
            <a:gdLst>
              <a:gd name="connsiteX0" fmla="*/ 1962423 w 7955280"/>
              <a:gd name="connsiteY0" fmla="*/ 0 h 6858000"/>
              <a:gd name="connsiteX1" fmla="*/ 5992858 w 7955280"/>
              <a:gd name="connsiteY1" fmla="*/ 0 h 6858000"/>
              <a:gd name="connsiteX2" fmla="*/ 6040191 w 7955280"/>
              <a:gd name="connsiteY2" fmla="*/ 27216 h 6858000"/>
              <a:gd name="connsiteX3" fmla="*/ 7955280 w 7955280"/>
              <a:gd name="connsiteY3" fmla="*/ 3429000 h 6858000"/>
              <a:gd name="connsiteX4" fmla="*/ 6040191 w 7955280"/>
              <a:gd name="connsiteY4" fmla="*/ 6830784 h 6858000"/>
              <a:gd name="connsiteX5" fmla="*/ 5992858 w 7955280"/>
              <a:gd name="connsiteY5" fmla="*/ 6858000 h 6858000"/>
              <a:gd name="connsiteX6" fmla="*/ 1962423 w 7955280"/>
              <a:gd name="connsiteY6" fmla="*/ 6858000 h 6858000"/>
              <a:gd name="connsiteX7" fmla="*/ 1915089 w 7955280"/>
              <a:gd name="connsiteY7" fmla="*/ 6830784 h 6858000"/>
              <a:gd name="connsiteX8" fmla="*/ 0 w 7955280"/>
              <a:gd name="connsiteY8" fmla="*/ 3429000 h 6858000"/>
              <a:gd name="connsiteX9" fmla="*/ 1915089 w 7955280"/>
              <a:gd name="connsiteY9" fmla="*/ 2721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55280" h="6858000">
                <a:moveTo>
                  <a:pt x="1962423" y="0"/>
                </a:moveTo>
                <a:lnTo>
                  <a:pt x="5992858" y="0"/>
                </a:lnTo>
                <a:lnTo>
                  <a:pt x="6040191" y="27216"/>
                </a:lnTo>
                <a:cubicBezTo>
                  <a:pt x="7188332" y="724844"/>
                  <a:pt x="7955280" y="1987357"/>
                  <a:pt x="7955280" y="3429000"/>
                </a:cubicBezTo>
                <a:cubicBezTo>
                  <a:pt x="7955280" y="4870644"/>
                  <a:pt x="7188332" y="6133157"/>
                  <a:pt x="6040191" y="6830784"/>
                </a:cubicBezTo>
                <a:lnTo>
                  <a:pt x="5992858" y="6858000"/>
                </a:lnTo>
                <a:lnTo>
                  <a:pt x="1962423" y="6858000"/>
                </a:lnTo>
                <a:lnTo>
                  <a:pt x="1915089" y="6830784"/>
                </a:lnTo>
                <a:cubicBezTo>
                  <a:pt x="766948" y="6133157"/>
                  <a:pt x="0" y="4870644"/>
                  <a:pt x="0" y="3429000"/>
                </a:cubicBezTo>
                <a:cubicBezTo>
                  <a:pt x="0" y="1987357"/>
                  <a:pt x="766948" y="724844"/>
                  <a:pt x="1915089" y="27216"/>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FD49E2DE-ED2D-4F59-A05C-33819D6B5821}"/>
              </a:ext>
            </a:extLst>
          </p:cNvPr>
          <p:cNvSpPr>
            <a:spLocks noGrp="1"/>
          </p:cNvSpPr>
          <p:nvPr>
            <p:ph type="ctrTitle"/>
          </p:nvPr>
        </p:nvSpPr>
        <p:spPr>
          <a:xfrm>
            <a:off x="2555631" y="1174025"/>
            <a:ext cx="7080738" cy="3974124"/>
          </a:xfrm>
        </p:spPr>
        <p:txBody>
          <a:bodyPr vert="horz" lIns="91440" tIns="45720" rIns="91440" bIns="45720" rtlCol="0" anchor="ctr">
            <a:normAutofit fontScale="90000"/>
          </a:bodyPr>
          <a:lstStyle/>
          <a:p>
            <a:r>
              <a:rPr lang="en-US" sz="4900" b="1" dirty="0" err="1">
                <a:solidFill>
                  <a:schemeClr val="bg1">
                    <a:lumMod val="95000"/>
                    <a:lumOff val="5000"/>
                  </a:schemeClr>
                </a:solidFill>
              </a:rPr>
              <a:t>iLoo</a:t>
            </a:r>
            <a:br>
              <a:rPr lang="en-US" sz="3800" dirty="0">
                <a:solidFill>
                  <a:schemeClr val="bg1">
                    <a:lumMod val="95000"/>
                    <a:lumOff val="5000"/>
                  </a:schemeClr>
                </a:solidFill>
              </a:rPr>
            </a:br>
            <a:br>
              <a:rPr lang="en-US" sz="3800" dirty="0">
                <a:solidFill>
                  <a:schemeClr val="bg1">
                    <a:lumMod val="95000"/>
                    <a:lumOff val="5000"/>
                  </a:schemeClr>
                </a:solidFill>
              </a:rPr>
            </a:br>
            <a:r>
              <a:rPr lang="en-US" sz="3800" dirty="0">
                <a:solidFill>
                  <a:schemeClr val="bg1">
                    <a:lumMod val="95000"/>
                    <a:lumOff val="5000"/>
                  </a:schemeClr>
                </a:solidFill>
              </a:rPr>
              <a:t>Embracing humanitarian engineering, </a:t>
            </a:r>
            <a:r>
              <a:rPr lang="en-US" sz="3800" dirty="0" err="1">
                <a:solidFill>
                  <a:schemeClr val="bg1">
                    <a:lumMod val="95000"/>
                    <a:lumOff val="5000"/>
                  </a:schemeClr>
                </a:solidFill>
              </a:rPr>
              <a:t>iLoo</a:t>
            </a:r>
            <a:r>
              <a:rPr lang="en-US" sz="3800" dirty="0">
                <a:solidFill>
                  <a:schemeClr val="bg1">
                    <a:lumMod val="95000"/>
                    <a:lumOff val="5000"/>
                  </a:schemeClr>
                </a:solidFill>
              </a:rPr>
              <a:t> is a solar powered internet connected outdoor toilet for rural habitats.</a:t>
            </a:r>
            <a:br>
              <a:rPr lang="en-US" sz="3800" dirty="0">
                <a:solidFill>
                  <a:schemeClr val="bg1">
                    <a:lumMod val="95000"/>
                    <a:lumOff val="5000"/>
                  </a:schemeClr>
                </a:solidFill>
              </a:rPr>
            </a:br>
            <a:br>
              <a:rPr lang="en-US" sz="3800" dirty="0">
                <a:solidFill>
                  <a:schemeClr val="bg1">
                    <a:lumMod val="95000"/>
                    <a:lumOff val="5000"/>
                  </a:schemeClr>
                </a:solidFill>
              </a:rPr>
            </a:br>
            <a:r>
              <a:rPr lang="en-US" sz="3800" dirty="0">
                <a:solidFill>
                  <a:schemeClr val="bg1">
                    <a:lumMod val="95000"/>
                    <a:lumOff val="5000"/>
                  </a:schemeClr>
                </a:solidFill>
              </a:rPr>
              <a:t>A senior design project with the School of Engineering at the University of Connecticut.</a:t>
            </a:r>
            <a:br>
              <a:rPr lang="en-US" sz="3800" dirty="0">
                <a:solidFill>
                  <a:schemeClr val="bg1">
                    <a:lumMod val="95000"/>
                    <a:lumOff val="5000"/>
                  </a:schemeClr>
                </a:solidFill>
              </a:rPr>
            </a:br>
            <a:br>
              <a:rPr lang="en-US" sz="3800" dirty="0">
                <a:solidFill>
                  <a:schemeClr val="bg1">
                    <a:lumMod val="95000"/>
                    <a:lumOff val="5000"/>
                  </a:schemeClr>
                </a:solidFill>
              </a:rPr>
            </a:br>
            <a:r>
              <a:rPr lang="en-US" sz="3800" dirty="0">
                <a:solidFill>
                  <a:schemeClr val="bg1">
                    <a:lumMod val="95000"/>
                    <a:lumOff val="5000"/>
                  </a:schemeClr>
                </a:solidFill>
              </a:rPr>
              <a:t>Materials and construction.</a:t>
            </a:r>
          </a:p>
        </p:txBody>
      </p:sp>
      <p:sp>
        <p:nvSpPr>
          <p:cNvPr id="4" name="Date Placeholder 3">
            <a:extLst>
              <a:ext uri="{FF2B5EF4-FFF2-40B4-BE49-F238E27FC236}">
                <a16:creationId xmlns:a16="http://schemas.microsoft.com/office/drawing/2014/main" id="{97502A62-DFF8-4524-BD24-36203152DA61}"/>
              </a:ext>
            </a:extLst>
          </p:cNvPr>
          <p:cNvSpPr>
            <a:spLocks noGrp="1"/>
          </p:cNvSpPr>
          <p:nvPr>
            <p:ph type="dt" sz="half" idx="10"/>
          </p:nvPr>
        </p:nvSpPr>
        <p:spPr>
          <a:xfrm>
            <a:off x="838200" y="6199632"/>
            <a:ext cx="2196402" cy="365125"/>
          </a:xfrm>
        </p:spPr>
        <p:txBody>
          <a:bodyPr vert="horz" lIns="91440" tIns="45720" rIns="91440" bIns="45720" rtlCol="0" anchor="ctr">
            <a:normAutofit/>
          </a:bodyPr>
          <a:lstStyle/>
          <a:p>
            <a:pPr defTabSz="457200">
              <a:spcAft>
                <a:spcPts val="600"/>
              </a:spcAft>
            </a:pPr>
            <a:fld id="{3A252954-58CD-4BE8-A645-6FB4785BC2F2}" type="datetime3">
              <a:rPr lang="en-US" sz="1100"/>
              <a:pPr defTabSz="457200">
                <a:spcAft>
                  <a:spcPts val="600"/>
                </a:spcAft>
              </a:pPr>
              <a:t>20 March 2021</a:t>
            </a:fld>
            <a:endParaRPr lang="en-US" sz="1100"/>
          </a:p>
        </p:txBody>
      </p:sp>
      <p:sp>
        <p:nvSpPr>
          <p:cNvPr id="5" name="Footer Placeholder 4">
            <a:extLst>
              <a:ext uri="{FF2B5EF4-FFF2-40B4-BE49-F238E27FC236}">
                <a16:creationId xmlns:a16="http://schemas.microsoft.com/office/drawing/2014/main" id="{B1796DDE-5886-439B-A6E3-223EED44046B}"/>
              </a:ext>
            </a:extLst>
          </p:cNvPr>
          <p:cNvSpPr>
            <a:spLocks noGrp="1"/>
          </p:cNvSpPr>
          <p:nvPr>
            <p:ph type="ftr" sz="quarter" idx="11"/>
          </p:nvPr>
        </p:nvSpPr>
        <p:spPr>
          <a:xfrm>
            <a:off x="2929162" y="6219784"/>
            <a:ext cx="6451398" cy="365125"/>
          </a:xfrm>
        </p:spPr>
        <p:txBody>
          <a:bodyPr vert="horz" lIns="91440" tIns="45720" rIns="91440" bIns="45720" rtlCol="0" anchor="ctr">
            <a:noAutofit/>
          </a:bodyPr>
          <a:lstStyle/>
          <a:p>
            <a:pPr defTabSz="457200">
              <a:spcAft>
                <a:spcPts val="600"/>
              </a:spcAft>
            </a:pPr>
            <a:r>
              <a:rPr lang="en-US" sz="1800" kern="1200" dirty="0">
                <a:solidFill>
                  <a:schemeClr val="bg1">
                    <a:alpha val="80000"/>
                  </a:schemeClr>
                </a:solidFill>
                <a:latin typeface="+mn-lt"/>
                <a:ea typeface="+mn-ea"/>
                <a:cs typeface="+mn-cs"/>
              </a:rPr>
              <a:t>Spring 2021 </a:t>
            </a:r>
            <a:r>
              <a:rPr lang="en-US" sz="1800" dirty="0">
                <a:solidFill>
                  <a:schemeClr val="bg1">
                    <a:alpha val="80000"/>
                  </a:schemeClr>
                </a:solidFill>
              </a:rPr>
              <a:t>semester offer, </a:t>
            </a:r>
            <a:r>
              <a:rPr lang="en-US" sz="1800" kern="1200" dirty="0">
                <a:solidFill>
                  <a:schemeClr val="bg1">
                    <a:alpha val="80000"/>
                  </a:schemeClr>
                </a:solidFill>
                <a:latin typeface="+mn-lt"/>
                <a:ea typeface="+mn-ea"/>
                <a:cs typeface="+mn-cs"/>
              </a:rPr>
              <a:t>Richard Davids, </a:t>
            </a:r>
            <a:r>
              <a:rPr lang="en-US" sz="1800" dirty="0">
                <a:solidFill>
                  <a:schemeClr val="bg1">
                    <a:alpha val="80000"/>
                  </a:schemeClr>
                </a:solidFill>
              </a:rPr>
              <a:t>Sponsor</a:t>
            </a:r>
            <a:endParaRPr lang="en-US" sz="1800" kern="1200" dirty="0">
              <a:solidFill>
                <a:schemeClr val="bg1">
                  <a:alpha val="80000"/>
                </a:schemeClr>
              </a:solidFill>
              <a:latin typeface="+mn-lt"/>
              <a:ea typeface="+mn-ea"/>
              <a:cs typeface="+mn-cs"/>
            </a:endParaRPr>
          </a:p>
        </p:txBody>
      </p:sp>
      <p:sp>
        <p:nvSpPr>
          <p:cNvPr id="6" name="Slide Number Placeholder 5">
            <a:extLst>
              <a:ext uri="{FF2B5EF4-FFF2-40B4-BE49-F238E27FC236}">
                <a16:creationId xmlns:a16="http://schemas.microsoft.com/office/drawing/2014/main" id="{5AC9F225-9B81-4D84-B1DC-55921D27744A}"/>
              </a:ext>
            </a:extLst>
          </p:cNvPr>
          <p:cNvSpPr>
            <a:spLocks noGrp="1"/>
          </p:cNvSpPr>
          <p:nvPr>
            <p:ph type="sldNum" sz="quarter" idx="12"/>
          </p:nvPr>
        </p:nvSpPr>
        <p:spPr>
          <a:xfrm>
            <a:off x="11000232" y="6108192"/>
            <a:ext cx="548640" cy="548640"/>
          </a:xfrm>
          <a:prstGeom prst="ellipse">
            <a:avLst/>
          </a:prstGeom>
          <a:solidFill>
            <a:srgbClr val="7F7F7F"/>
          </a:solidFill>
        </p:spPr>
        <p:txBody>
          <a:bodyPr vert="horz" lIns="91440" tIns="45720" rIns="91440" bIns="45720" rtlCol="0" anchor="ctr">
            <a:normAutofit/>
          </a:bodyPr>
          <a:lstStyle/>
          <a:p>
            <a:pPr algn="ctr" defTabSz="457200">
              <a:spcAft>
                <a:spcPts val="600"/>
              </a:spcAft>
            </a:pPr>
            <a:fld id="{90359C1A-16B7-4D00-8295-87618168F1EC}" type="slidenum">
              <a:rPr lang="en-US" sz="1500">
                <a:solidFill>
                  <a:srgbClr val="FFFFFF"/>
                </a:solidFill>
              </a:rPr>
              <a:pPr algn="ctr" defTabSz="457200">
                <a:spcAft>
                  <a:spcPts val="600"/>
                </a:spcAft>
              </a:pPr>
              <a:t>1</a:t>
            </a:fld>
            <a:endParaRPr lang="en-US" sz="1500">
              <a:solidFill>
                <a:srgbClr val="FFFFFF"/>
              </a:solidFill>
            </a:endParaRPr>
          </a:p>
        </p:txBody>
      </p:sp>
    </p:spTree>
    <p:extLst>
      <p:ext uri="{BB962C8B-B14F-4D97-AF65-F5344CB8AC3E}">
        <p14:creationId xmlns:p14="http://schemas.microsoft.com/office/powerpoint/2010/main" val="3267429073"/>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16" name="Freeform: Shape 15">
            <a:extLst>
              <a:ext uri="{FF2B5EF4-FFF2-40B4-BE49-F238E27FC236}">
                <a16:creationId xmlns:a16="http://schemas.microsoft.com/office/drawing/2014/main" id="{E862BE82-D00D-42C1-BF16-93AA37870C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F6D92C2D-1D3D-4974-918C-06579FB354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33" y="-2"/>
            <a:ext cx="5441859" cy="5654940"/>
          </a:xfrm>
          <a:custGeom>
            <a:avLst/>
            <a:gdLst>
              <a:gd name="connsiteX0" fmla="*/ 0 w 5441859"/>
              <a:gd name="connsiteY0" fmla="*/ 0 h 5654940"/>
              <a:gd name="connsiteX1" fmla="*/ 4400492 w 5441859"/>
              <a:gd name="connsiteY1" fmla="*/ 0 h 5654940"/>
              <a:gd name="connsiteX2" fmla="*/ 4484767 w 5441859"/>
              <a:gd name="connsiteY2" fmla="*/ 76595 h 5654940"/>
              <a:gd name="connsiteX3" fmla="*/ 5441859 w 5441859"/>
              <a:gd name="connsiteY3" fmla="*/ 2387221 h 5654940"/>
              <a:gd name="connsiteX4" fmla="*/ 2174140 w 5441859"/>
              <a:gd name="connsiteY4" fmla="*/ 5654940 h 5654940"/>
              <a:gd name="connsiteX5" fmla="*/ 156693 w 5441859"/>
              <a:gd name="connsiteY5" fmla="*/ 4957981 h 5654940"/>
              <a:gd name="connsiteX6" fmla="*/ 0 w 5441859"/>
              <a:gd name="connsiteY6" fmla="*/ 4820612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0" y="0"/>
                </a:moveTo>
                <a:lnTo>
                  <a:pt x="4400492" y="0"/>
                </a:lnTo>
                <a:lnTo>
                  <a:pt x="4484767" y="76595"/>
                </a:lnTo>
                <a:cubicBezTo>
                  <a:pt x="5076108" y="667936"/>
                  <a:pt x="5441859" y="1484866"/>
                  <a:pt x="5441859" y="2387221"/>
                </a:cubicBezTo>
                <a:cubicBezTo>
                  <a:pt x="5441859" y="4191932"/>
                  <a:pt x="3978851" y="5654940"/>
                  <a:pt x="2174140" y="5654940"/>
                </a:cubicBezTo>
                <a:cubicBezTo>
                  <a:pt x="1412778" y="5654940"/>
                  <a:pt x="712231" y="5394557"/>
                  <a:pt x="156693" y="4957981"/>
                </a:cubicBezTo>
                <a:lnTo>
                  <a:pt x="0" y="4820612"/>
                </a:lnTo>
                <a:close/>
              </a:path>
            </a:pathLst>
          </a:custGeom>
          <a:solidFill>
            <a:schemeClr val="bg1">
              <a:lumMod val="95000"/>
              <a:lumOff val="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4A2120B-6C02-4BA0-A7D1-197F5397239A}"/>
              </a:ext>
            </a:extLst>
          </p:cNvPr>
          <p:cNvSpPr>
            <a:spLocks noGrp="1"/>
          </p:cNvSpPr>
          <p:nvPr>
            <p:ph type="title"/>
          </p:nvPr>
        </p:nvSpPr>
        <p:spPr>
          <a:xfrm>
            <a:off x="750242" y="632990"/>
            <a:ext cx="4062643" cy="1043409"/>
          </a:xfrm>
        </p:spPr>
        <p:txBody>
          <a:bodyPr vert="horz" lIns="91440" tIns="45720" rIns="91440" bIns="45720" rtlCol="0" anchor="ctr">
            <a:normAutofit fontScale="90000"/>
          </a:bodyPr>
          <a:lstStyle/>
          <a:p>
            <a:r>
              <a:rPr lang="en-US" sz="3300" kern="1200" dirty="0">
                <a:solidFill>
                  <a:schemeClr val="tx1"/>
                </a:solidFill>
                <a:latin typeface="+mj-lt"/>
                <a:ea typeface="+mj-ea"/>
                <a:cs typeface="+mj-cs"/>
              </a:rPr>
              <a:t>Sewer pipe post inserted into base pallet hole</a:t>
            </a:r>
          </a:p>
        </p:txBody>
      </p:sp>
      <p:sp>
        <p:nvSpPr>
          <p:cNvPr id="4" name="Text Placeholder 3">
            <a:extLst>
              <a:ext uri="{FF2B5EF4-FFF2-40B4-BE49-F238E27FC236}">
                <a16:creationId xmlns:a16="http://schemas.microsoft.com/office/drawing/2014/main" id="{7AB6F74C-AE9D-4ACA-8D8C-69DDD630670D}"/>
              </a:ext>
            </a:extLst>
          </p:cNvPr>
          <p:cNvSpPr>
            <a:spLocks noGrp="1"/>
          </p:cNvSpPr>
          <p:nvPr>
            <p:ph type="body" sz="half" idx="2"/>
          </p:nvPr>
        </p:nvSpPr>
        <p:spPr>
          <a:xfrm>
            <a:off x="518474" y="1774372"/>
            <a:ext cx="4064409" cy="2754086"/>
          </a:xfrm>
        </p:spPr>
        <p:txBody>
          <a:bodyPr vert="horz" lIns="91440" tIns="45720" rIns="91440" bIns="45720" rtlCol="0" anchor="t">
            <a:normAutofit lnSpcReduction="10000"/>
          </a:bodyPr>
          <a:lstStyle/>
          <a:p>
            <a:pPr marL="342900" indent="-228600">
              <a:buFont typeface="Arial" panose="020B0604020202020204" pitchFamily="34" charset="0"/>
              <a:buChar char="•"/>
            </a:pPr>
            <a:r>
              <a:rPr lang="en-US" sz="1800" dirty="0"/>
              <a:t>4-inch diameter sewer pipe inserted into base pallet.</a:t>
            </a:r>
          </a:p>
          <a:p>
            <a:pPr marL="342900" indent="-228600">
              <a:buFont typeface="Arial" panose="020B0604020202020204" pitchFamily="34" charset="0"/>
              <a:buChar char="•"/>
            </a:pPr>
            <a:r>
              <a:rPr lang="en-US" sz="1800" dirty="0"/>
              <a:t>Pipe sits on bottom OSB sheet.</a:t>
            </a:r>
          </a:p>
          <a:p>
            <a:pPr marL="342900" indent="-228600">
              <a:buFont typeface="Arial" panose="020B0604020202020204" pitchFamily="34" charset="0"/>
              <a:buChar char="•"/>
            </a:pPr>
            <a:r>
              <a:rPr lang="en-US" sz="1800" dirty="0"/>
              <a:t>½ or 3/8-inch-wide slot routed 4-inches from base up 72 inches.</a:t>
            </a:r>
          </a:p>
          <a:p>
            <a:pPr marL="342900" indent="-228600">
              <a:buFont typeface="Arial" panose="020B0604020202020204" pitchFamily="34" charset="0"/>
              <a:buChar char="•"/>
            </a:pPr>
            <a:r>
              <a:rPr lang="en-US" sz="1800" dirty="0"/>
              <a:t>Allows for 3-inch-high vent gap around entire structure.</a:t>
            </a:r>
          </a:p>
          <a:p>
            <a:pPr marL="342900" indent="-228600">
              <a:buFont typeface="Arial" panose="020B0604020202020204" pitchFamily="34" charset="0"/>
              <a:buChar char="•"/>
            </a:pPr>
            <a:r>
              <a:rPr lang="en-US" sz="1800" dirty="0"/>
              <a:t>Option to apply silicone bead around pipe / sheet interface.</a:t>
            </a:r>
          </a:p>
        </p:txBody>
      </p:sp>
      <p:sp>
        <p:nvSpPr>
          <p:cNvPr id="3" name="Date Placeholder 2">
            <a:extLst>
              <a:ext uri="{FF2B5EF4-FFF2-40B4-BE49-F238E27FC236}">
                <a16:creationId xmlns:a16="http://schemas.microsoft.com/office/drawing/2014/main" id="{6BA957AB-D40A-444E-9540-A8115C7DDF9F}"/>
              </a:ext>
            </a:extLst>
          </p:cNvPr>
          <p:cNvSpPr>
            <a:spLocks noGrp="1"/>
          </p:cNvSpPr>
          <p:nvPr>
            <p:ph type="dt" sz="half" idx="10"/>
          </p:nvPr>
        </p:nvSpPr>
        <p:spPr>
          <a:xfrm>
            <a:off x="6443920" y="6199949"/>
            <a:ext cx="3291840" cy="365125"/>
          </a:xfrm>
        </p:spPr>
        <p:txBody>
          <a:bodyPr vert="horz" lIns="91440" tIns="45720" rIns="91440" bIns="45720" rtlCol="0" anchor="ctr">
            <a:normAutofit/>
          </a:bodyPr>
          <a:lstStyle/>
          <a:p>
            <a:pPr>
              <a:spcAft>
                <a:spcPts val="600"/>
              </a:spcAft>
            </a:pPr>
            <a:fld id="{84B105E0-3BF9-45B5-8DE1-80D235EF0B4E}" type="datetime3">
              <a:rPr lang="en-US" sz="1100">
                <a:solidFill>
                  <a:schemeClr val="tx1"/>
                </a:solidFill>
              </a:rPr>
              <a:pPr>
                <a:spcAft>
                  <a:spcPts val="600"/>
                </a:spcAft>
              </a:pPr>
              <a:t>20 March 2021</a:t>
            </a:fld>
            <a:endParaRPr lang="en-US" sz="1100" dirty="0">
              <a:solidFill>
                <a:schemeClr val="tx1"/>
              </a:solidFill>
            </a:endParaRPr>
          </a:p>
        </p:txBody>
      </p:sp>
      <p:pic>
        <p:nvPicPr>
          <p:cNvPr id="6" name="Picture Placeholder 5" descr="A picture containing text, stationary&#10;&#10;Description automatically generated">
            <a:extLst>
              <a:ext uri="{FF2B5EF4-FFF2-40B4-BE49-F238E27FC236}">
                <a16:creationId xmlns:a16="http://schemas.microsoft.com/office/drawing/2014/main" id="{B242C1F2-D981-49A2-BCB2-2E4BE415A564}"/>
              </a:ext>
            </a:extLst>
          </p:cNvPr>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r="15758" b="-1"/>
          <a:stretch/>
        </p:blipFill>
        <p:spPr>
          <a:xfrm rot="5400000">
            <a:off x="6154416" y="932970"/>
            <a:ext cx="5278140" cy="4699132"/>
          </a:xfrm>
          <a:prstGeom prst="rect">
            <a:avLst/>
          </a:prstGeom>
        </p:spPr>
      </p:pic>
      <p:sp>
        <p:nvSpPr>
          <p:cNvPr id="7" name="Slide Number Placeholder 6">
            <a:extLst>
              <a:ext uri="{FF2B5EF4-FFF2-40B4-BE49-F238E27FC236}">
                <a16:creationId xmlns:a16="http://schemas.microsoft.com/office/drawing/2014/main" id="{CA91F107-0EFC-455A-B376-FA9377AFA4BA}"/>
              </a:ext>
            </a:extLst>
          </p:cNvPr>
          <p:cNvSpPr>
            <a:spLocks noGrp="1"/>
          </p:cNvSpPr>
          <p:nvPr>
            <p:ph type="sldNum" sz="quarter" idx="12"/>
          </p:nvPr>
        </p:nvSpPr>
        <p:spPr>
          <a:xfrm>
            <a:off x="11000232" y="6108192"/>
            <a:ext cx="548640" cy="548640"/>
          </a:xfrm>
          <a:prstGeom prst="ellipse">
            <a:avLst/>
          </a:prstGeom>
          <a:solidFill>
            <a:srgbClr val="5A4F40"/>
          </a:solidFill>
        </p:spPr>
        <p:txBody>
          <a:bodyPr vert="horz" lIns="91440" tIns="45720" rIns="91440" bIns="45720" rtlCol="0" anchor="ctr">
            <a:normAutofit/>
          </a:bodyPr>
          <a:lstStyle/>
          <a:p>
            <a:pPr algn="ctr">
              <a:spcAft>
                <a:spcPts val="600"/>
              </a:spcAft>
            </a:pPr>
            <a:fld id="{90359C1A-16B7-4D00-8295-87618168F1EC}" type="slidenum">
              <a:rPr lang="en-US" sz="1500">
                <a:solidFill>
                  <a:srgbClr val="FFFFFF"/>
                </a:solidFill>
              </a:rPr>
              <a:pPr algn="ctr">
                <a:spcAft>
                  <a:spcPts val="600"/>
                </a:spcAft>
              </a:pPr>
              <a:t>10</a:t>
            </a:fld>
            <a:endParaRPr lang="en-US" sz="1500">
              <a:solidFill>
                <a:srgbClr val="FFFFFF"/>
              </a:solidFill>
            </a:endParaRPr>
          </a:p>
        </p:txBody>
      </p:sp>
      <p:sp>
        <p:nvSpPr>
          <p:cNvPr id="10" name="Footer Placeholder 4">
            <a:extLst>
              <a:ext uri="{FF2B5EF4-FFF2-40B4-BE49-F238E27FC236}">
                <a16:creationId xmlns:a16="http://schemas.microsoft.com/office/drawing/2014/main" id="{C66AAE22-F75E-45FA-9DD2-E77E969112C0}"/>
              </a:ext>
            </a:extLst>
          </p:cNvPr>
          <p:cNvSpPr>
            <a:spLocks noGrp="1"/>
          </p:cNvSpPr>
          <p:nvPr>
            <p:ph type="ftr" sz="quarter" idx="11"/>
          </p:nvPr>
        </p:nvSpPr>
        <p:spPr>
          <a:xfrm>
            <a:off x="250441" y="6221627"/>
            <a:ext cx="5170961" cy="365125"/>
          </a:xfrm>
        </p:spPr>
        <p:txBody>
          <a:bodyPr vert="horz" lIns="91440" tIns="45720" rIns="91440" bIns="45720" rtlCol="0" anchor="ctr">
            <a:noAutofit/>
          </a:bodyPr>
          <a:lstStyle/>
          <a:p>
            <a:pPr defTabSz="457200">
              <a:spcAft>
                <a:spcPts val="600"/>
              </a:spcAft>
            </a:pPr>
            <a:r>
              <a:rPr lang="en-US" sz="1800" kern="1200" dirty="0">
                <a:solidFill>
                  <a:schemeClr val="tx1">
                    <a:alpha val="80000"/>
                  </a:schemeClr>
                </a:solidFill>
                <a:latin typeface="+mn-lt"/>
                <a:ea typeface="+mn-ea"/>
                <a:cs typeface="+mn-cs"/>
              </a:rPr>
              <a:t>Spring 2021 </a:t>
            </a:r>
            <a:r>
              <a:rPr lang="en-US" sz="1800" dirty="0">
                <a:solidFill>
                  <a:schemeClr val="tx1">
                    <a:alpha val="80000"/>
                  </a:schemeClr>
                </a:solidFill>
              </a:rPr>
              <a:t>semester offer, </a:t>
            </a:r>
            <a:r>
              <a:rPr lang="en-US" sz="1800" kern="1200" dirty="0">
                <a:solidFill>
                  <a:schemeClr val="tx1">
                    <a:alpha val="80000"/>
                  </a:schemeClr>
                </a:solidFill>
                <a:latin typeface="+mn-lt"/>
                <a:ea typeface="+mn-ea"/>
                <a:cs typeface="+mn-cs"/>
              </a:rPr>
              <a:t>Richard Davids, </a:t>
            </a:r>
            <a:r>
              <a:rPr lang="en-US" sz="1800" dirty="0">
                <a:solidFill>
                  <a:schemeClr val="tx1">
                    <a:alpha val="80000"/>
                  </a:schemeClr>
                </a:solidFill>
              </a:rPr>
              <a:t>Sponsor</a:t>
            </a:r>
            <a:endParaRPr lang="en-US" sz="1800" kern="1200" dirty="0">
              <a:solidFill>
                <a:schemeClr val="tx1">
                  <a:alpha val="80000"/>
                </a:schemeClr>
              </a:solidFill>
              <a:latin typeface="+mn-lt"/>
              <a:ea typeface="+mn-ea"/>
              <a:cs typeface="+mn-cs"/>
            </a:endParaRPr>
          </a:p>
        </p:txBody>
      </p:sp>
      <p:sp>
        <p:nvSpPr>
          <p:cNvPr id="5" name="TextBox 4">
            <a:extLst>
              <a:ext uri="{FF2B5EF4-FFF2-40B4-BE49-F238E27FC236}">
                <a16:creationId xmlns:a16="http://schemas.microsoft.com/office/drawing/2014/main" id="{0AFCB80A-54C0-48C9-919B-30CDC51368B0}"/>
              </a:ext>
            </a:extLst>
          </p:cNvPr>
          <p:cNvSpPr txBox="1"/>
          <p:nvPr/>
        </p:nvSpPr>
        <p:spPr>
          <a:xfrm>
            <a:off x="6860913" y="2551250"/>
            <a:ext cx="1438578" cy="1200329"/>
          </a:xfrm>
          <a:prstGeom prst="rect">
            <a:avLst/>
          </a:prstGeom>
          <a:noFill/>
        </p:spPr>
        <p:txBody>
          <a:bodyPr wrap="square" rtlCol="0">
            <a:spAutoFit/>
          </a:bodyPr>
          <a:lstStyle/>
          <a:p>
            <a:r>
              <a:rPr lang="en-US" dirty="0"/>
              <a:t>Bead of silicone adhesive here</a:t>
            </a:r>
          </a:p>
        </p:txBody>
      </p:sp>
      <p:cxnSp>
        <p:nvCxnSpPr>
          <p:cNvPr id="9" name="Straight Arrow Connector 8">
            <a:extLst>
              <a:ext uri="{FF2B5EF4-FFF2-40B4-BE49-F238E27FC236}">
                <a16:creationId xmlns:a16="http://schemas.microsoft.com/office/drawing/2014/main" id="{91AA3DB9-C889-43CE-B632-095734C4B7B9}"/>
              </a:ext>
            </a:extLst>
          </p:cNvPr>
          <p:cNvCxnSpPr>
            <a:cxnSpLocks/>
          </p:cNvCxnSpPr>
          <p:nvPr/>
        </p:nvCxnSpPr>
        <p:spPr>
          <a:xfrm>
            <a:off x="7740367" y="3098477"/>
            <a:ext cx="896948" cy="577115"/>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35469393"/>
      </p:ext>
    </p:extLst>
  </p:cSld>
  <p:clrMapOvr>
    <a:overrideClrMapping bg1="dk1" tx1="lt1" bg2="dk2" tx2="lt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6" name="Content Placeholder 5" descr="A picture containing text, container&#10;&#10;Description automatically generated">
            <a:extLst>
              <a:ext uri="{FF2B5EF4-FFF2-40B4-BE49-F238E27FC236}">
                <a16:creationId xmlns:a16="http://schemas.microsoft.com/office/drawing/2014/main" id="{915C230D-75A4-413D-AE73-229684922633}"/>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5536" r="7803"/>
          <a:stretch/>
        </p:blipFill>
        <p:spPr>
          <a:xfrm>
            <a:off x="5240346" y="-2"/>
            <a:ext cx="7009896" cy="6857990"/>
          </a:xfrm>
          <a:custGeom>
            <a:avLst/>
            <a:gdLst/>
            <a:ahLst/>
            <a:cxnLst/>
            <a:rect l="l" t="t" r="r" b="b"/>
            <a:pathLst>
              <a:path w="7009896" h="6858000">
                <a:moveTo>
                  <a:pt x="0" y="0"/>
                </a:moveTo>
                <a:lnTo>
                  <a:pt x="7009896" y="0"/>
                </a:lnTo>
                <a:lnTo>
                  <a:pt x="7009896" y="6858000"/>
                </a:lnTo>
                <a:lnTo>
                  <a:pt x="21616" y="6858000"/>
                </a:lnTo>
                <a:lnTo>
                  <a:pt x="129867" y="6647018"/>
                </a:lnTo>
                <a:cubicBezTo>
                  <a:pt x="1043295" y="4758249"/>
                  <a:pt x="1332296" y="2559611"/>
                  <a:pt x="814641" y="380651"/>
                </a:cubicBezTo>
                <a:lnTo>
                  <a:pt x="714685" y="1"/>
                </a:lnTo>
                <a:lnTo>
                  <a:pt x="0" y="1"/>
                </a:lnTo>
                <a:close/>
              </a:path>
            </a:pathLst>
          </a:custGeom>
        </p:spPr>
      </p:pic>
      <p:sp>
        <p:nvSpPr>
          <p:cNvPr id="24" name="Freeform: Shape 23">
            <a:extLst>
              <a:ext uri="{FF2B5EF4-FFF2-40B4-BE49-F238E27FC236}">
                <a16:creationId xmlns:a16="http://schemas.microsoft.com/office/drawing/2014/main" id="{5FDF4720-5445-47BE-89FE-E40D1AE6F6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6480073" cy="6858002"/>
          </a:xfrm>
          <a:custGeom>
            <a:avLst/>
            <a:gdLst>
              <a:gd name="connsiteX0" fmla="*/ 6130244 w 6480073"/>
              <a:gd name="connsiteY0" fmla="*/ 0 h 6858002"/>
              <a:gd name="connsiteX1" fmla="*/ 6212951 w 6480073"/>
              <a:gd name="connsiteY1" fmla="*/ 314584 h 6858002"/>
              <a:gd name="connsiteX2" fmla="*/ 5540779 w 6480073"/>
              <a:gd name="connsiteY2" fmla="*/ 6756649 h 6858002"/>
              <a:gd name="connsiteX3" fmla="*/ 5489971 w 6480073"/>
              <a:gd name="connsiteY3" fmla="*/ 6858002 h 6858002"/>
              <a:gd name="connsiteX4" fmla="*/ 0 w 6480073"/>
              <a:gd name="connsiteY4" fmla="*/ 6858002 h 6858002"/>
              <a:gd name="connsiteX5" fmla="*/ 0 w 6480073"/>
              <a:gd name="connsiteY5" fmla="*/ 0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80073" h="6858002">
                <a:moveTo>
                  <a:pt x="6130244" y="0"/>
                </a:moveTo>
                <a:lnTo>
                  <a:pt x="6212951" y="314584"/>
                </a:lnTo>
                <a:cubicBezTo>
                  <a:pt x="6745828" y="2551616"/>
                  <a:pt x="6460994" y="4808873"/>
                  <a:pt x="5540779" y="6756649"/>
                </a:cubicBezTo>
                <a:lnTo>
                  <a:pt x="5489971" y="6858002"/>
                </a:lnTo>
                <a:lnTo>
                  <a:pt x="0" y="6858002"/>
                </a:lnTo>
                <a:lnTo>
                  <a:pt x="0"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26" name="Freeform: Shape 25">
            <a:extLst>
              <a:ext uri="{FF2B5EF4-FFF2-40B4-BE49-F238E27FC236}">
                <a16:creationId xmlns:a16="http://schemas.microsoft.com/office/drawing/2014/main" id="{AC8710B4-A815-4082-9E4F-F13A000709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249216" cy="6858001"/>
          </a:xfrm>
          <a:custGeom>
            <a:avLst/>
            <a:gdLst>
              <a:gd name="connsiteX0" fmla="*/ 0 w 6249216"/>
              <a:gd name="connsiteY0" fmla="*/ 0 h 6858001"/>
              <a:gd name="connsiteX1" fmla="*/ 5893742 w 6249216"/>
              <a:gd name="connsiteY1" fmla="*/ 1 h 6858001"/>
              <a:gd name="connsiteX2" fmla="*/ 5993697 w 6249216"/>
              <a:gd name="connsiteY2" fmla="*/ 380651 h 6858001"/>
              <a:gd name="connsiteX3" fmla="*/ 5308924 w 6249216"/>
              <a:gd name="connsiteY3" fmla="*/ 6647018 h 6858001"/>
              <a:gd name="connsiteX4" fmla="*/ 5200672 w 6249216"/>
              <a:gd name="connsiteY4" fmla="*/ 6858001 h 6858001"/>
              <a:gd name="connsiteX5" fmla="*/ 1 w 6249216"/>
              <a:gd name="connsiteY5" fmla="*/ 685800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49216" h="6858001">
                <a:moveTo>
                  <a:pt x="0" y="0"/>
                </a:moveTo>
                <a:lnTo>
                  <a:pt x="5893742" y="1"/>
                </a:lnTo>
                <a:lnTo>
                  <a:pt x="5993697" y="380651"/>
                </a:lnTo>
                <a:cubicBezTo>
                  <a:pt x="6511353" y="2559611"/>
                  <a:pt x="6222352" y="4758249"/>
                  <a:pt x="5308924" y="6647018"/>
                </a:cubicBezTo>
                <a:lnTo>
                  <a:pt x="5200672" y="6858001"/>
                </a:lnTo>
                <a:lnTo>
                  <a:pt x="1" y="6858001"/>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F7E321AC-DBBC-4479-8B77-3D22D7BD7132}"/>
              </a:ext>
            </a:extLst>
          </p:cNvPr>
          <p:cNvSpPr>
            <a:spLocks noGrp="1"/>
          </p:cNvSpPr>
          <p:nvPr>
            <p:ph type="title"/>
          </p:nvPr>
        </p:nvSpPr>
        <p:spPr>
          <a:xfrm>
            <a:off x="804673" y="1396289"/>
            <a:ext cx="4782458" cy="1325563"/>
          </a:xfrm>
        </p:spPr>
        <p:txBody>
          <a:bodyPr vert="horz" lIns="91440" tIns="45720" rIns="91440" bIns="45720" rtlCol="0" anchor="ctr">
            <a:normAutofit/>
          </a:bodyPr>
          <a:lstStyle/>
          <a:p>
            <a:r>
              <a:rPr lang="en-US" sz="4400" dirty="0"/>
              <a:t>Wall panel slips into post pipe slot</a:t>
            </a:r>
          </a:p>
        </p:txBody>
      </p:sp>
      <p:sp>
        <p:nvSpPr>
          <p:cNvPr id="7" name="Slide Number Placeholder 6">
            <a:extLst>
              <a:ext uri="{FF2B5EF4-FFF2-40B4-BE49-F238E27FC236}">
                <a16:creationId xmlns:a16="http://schemas.microsoft.com/office/drawing/2014/main" id="{53C4973A-9D38-4F3F-BBF3-675C01053E40}"/>
              </a:ext>
            </a:extLst>
          </p:cNvPr>
          <p:cNvSpPr>
            <a:spLocks noGrp="1"/>
          </p:cNvSpPr>
          <p:nvPr>
            <p:ph type="sldNum" sz="quarter" idx="12"/>
          </p:nvPr>
        </p:nvSpPr>
        <p:spPr>
          <a:xfrm>
            <a:off x="11387328" y="6107874"/>
            <a:ext cx="548640" cy="548640"/>
          </a:xfrm>
          <a:prstGeom prst="ellipse">
            <a:avLst/>
          </a:prstGeom>
          <a:solidFill>
            <a:srgbClr val="3B5C35"/>
          </a:solidFill>
        </p:spPr>
        <p:txBody>
          <a:bodyPr vert="horz" lIns="91440" tIns="45720" rIns="91440" bIns="45720" rtlCol="0" anchor="ctr">
            <a:normAutofit/>
          </a:bodyPr>
          <a:lstStyle/>
          <a:p>
            <a:pPr algn="ctr">
              <a:spcAft>
                <a:spcPts val="600"/>
              </a:spcAft>
              <a:defRPr/>
            </a:pPr>
            <a:fld id="{90359C1A-16B7-4D00-8295-87618168F1EC}" type="slidenum">
              <a:rPr lang="en-US" sz="1500">
                <a:solidFill>
                  <a:srgbClr val="FFFFFF"/>
                </a:solidFill>
                <a:latin typeface="Calibri" panose="020F0502020204030204"/>
              </a:rPr>
              <a:pPr algn="ctr">
                <a:spcAft>
                  <a:spcPts val="600"/>
                </a:spcAft>
                <a:defRPr/>
              </a:pPr>
              <a:t>11</a:t>
            </a:fld>
            <a:endParaRPr lang="en-US" sz="1500">
              <a:solidFill>
                <a:srgbClr val="FFFFFF"/>
              </a:solidFill>
              <a:latin typeface="Calibri" panose="020F0502020204030204"/>
            </a:endParaRPr>
          </a:p>
        </p:txBody>
      </p:sp>
      <p:sp>
        <p:nvSpPr>
          <p:cNvPr id="3" name="Date Placeholder 2">
            <a:extLst>
              <a:ext uri="{FF2B5EF4-FFF2-40B4-BE49-F238E27FC236}">
                <a16:creationId xmlns:a16="http://schemas.microsoft.com/office/drawing/2014/main" id="{4E287F78-5C7A-42C6-B2E8-1FDA8D20AFFE}"/>
              </a:ext>
            </a:extLst>
          </p:cNvPr>
          <p:cNvSpPr>
            <a:spLocks noGrp="1"/>
          </p:cNvSpPr>
          <p:nvPr>
            <p:ph type="dt" sz="half" idx="10"/>
          </p:nvPr>
        </p:nvSpPr>
        <p:spPr>
          <a:xfrm>
            <a:off x="7111186" y="6310313"/>
            <a:ext cx="4174853" cy="365125"/>
          </a:xfrm>
        </p:spPr>
        <p:txBody>
          <a:bodyPr vert="horz" lIns="91440" tIns="45720" rIns="91440" bIns="45720" rtlCol="0" anchor="ctr">
            <a:normAutofit/>
          </a:bodyPr>
          <a:lstStyle/>
          <a:p>
            <a:pPr>
              <a:spcAft>
                <a:spcPts val="600"/>
              </a:spcAft>
              <a:defRPr/>
            </a:pPr>
            <a:fld id="{08A9FB65-E023-4B9B-900E-C555C731509A}" type="datetime3">
              <a:rPr lang="en-US" sz="1100">
                <a:solidFill>
                  <a:schemeClr val="tx1">
                    <a:alpha val="80000"/>
                  </a:schemeClr>
                </a:solidFill>
                <a:latin typeface="Calibri" panose="020F0502020204030204"/>
              </a:rPr>
              <a:pPr>
                <a:spcAft>
                  <a:spcPts val="600"/>
                </a:spcAft>
                <a:defRPr/>
              </a:pPr>
              <a:t>20 March 2021</a:t>
            </a:fld>
            <a:endParaRPr lang="en-US" sz="1100" dirty="0">
              <a:solidFill>
                <a:schemeClr val="tx1">
                  <a:alpha val="80000"/>
                </a:schemeClr>
              </a:solidFill>
              <a:latin typeface="Calibri" panose="020F0502020204030204"/>
            </a:endParaRPr>
          </a:p>
        </p:txBody>
      </p:sp>
      <p:sp>
        <p:nvSpPr>
          <p:cNvPr id="4" name="Text Placeholder 3">
            <a:extLst>
              <a:ext uri="{FF2B5EF4-FFF2-40B4-BE49-F238E27FC236}">
                <a16:creationId xmlns:a16="http://schemas.microsoft.com/office/drawing/2014/main" id="{A6C281DF-F3D6-4D06-B74D-7226BF902A56}"/>
              </a:ext>
            </a:extLst>
          </p:cNvPr>
          <p:cNvSpPr>
            <a:spLocks noGrp="1"/>
          </p:cNvSpPr>
          <p:nvPr>
            <p:ph type="body" sz="half" idx="2"/>
          </p:nvPr>
        </p:nvSpPr>
        <p:spPr>
          <a:xfrm>
            <a:off x="804672" y="2871982"/>
            <a:ext cx="4782458" cy="3181684"/>
          </a:xfrm>
        </p:spPr>
        <p:txBody>
          <a:bodyPr vert="horz" lIns="91440" tIns="45720" rIns="91440" bIns="45720" rtlCol="0" anchor="t">
            <a:normAutofit/>
          </a:bodyPr>
          <a:lstStyle/>
          <a:p>
            <a:pPr marL="457200" indent="-228600">
              <a:buFont typeface="Arial" panose="020B0604020202020204" pitchFamily="34" charset="0"/>
              <a:buChar char="•"/>
            </a:pPr>
            <a:r>
              <a:rPr lang="en-US" sz="1800" dirty="0"/>
              <a:t>33-inch (?) wide x 72-inch (?) high OSB panel cut and inserted into slot.</a:t>
            </a:r>
          </a:p>
          <a:p>
            <a:pPr marL="457200" indent="-228600">
              <a:buFont typeface="Arial" panose="020B0604020202020204" pitchFamily="34" charset="0"/>
              <a:buChar char="•"/>
            </a:pPr>
            <a:r>
              <a:rPr lang="en-US" sz="1800" dirty="0"/>
              <a:t>Corner posts will have second slot routed 90 degrees off.</a:t>
            </a:r>
          </a:p>
          <a:p>
            <a:pPr marL="457200" indent="-228600">
              <a:buFont typeface="Arial" panose="020B0604020202020204" pitchFamily="34" charset="0"/>
              <a:buChar char="•"/>
            </a:pPr>
            <a:r>
              <a:rPr lang="en-US" sz="1800" dirty="0"/>
              <a:t>Middle post will have 2 slots 180 degrees apart.</a:t>
            </a:r>
          </a:p>
          <a:p>
            <a:pPr marL="457200" indent="-228600">
              <a:buFont typeface="Arial" panose="020B0604020202020204" pitchFamily="34" charset="0"/>
              <a:buChar char="•"/>
            </a:pPr>
            <a:r>
              <a:rPr lang="en-US" sz="1800" dirty="0"/>
              <a:t>May apply bead of silicone adhesive at base and sewer pipe interfaces.</a:t>
            </a:r>
          </a:p>
          <a:p>
            <a:pPr marL="457200" indent="-228600">
              <a:buFont typeface="Arial" panose="020B0604020202020204" pitchFamily="34" charset="0"/>
              <a:buChar char="•"/>
            </a:pPr>
            <a:r>
              <a:rPr lang="en-US" sz="1800" dirty="0"/>
              <a:t>May drill and insert self-tapping screws into plastic pipe through to OSB.</a:t>
            </a:r>
          </a:p>
        </p:txBody>
      </p:sp>
      <p:sp>
        <p:nvSpPr>
          <p:cNvPr id="10" name="Footer Placeholder 4">
            <a:extLst>
              <a:ext uri="{FF2B5EF4-FFF2-40B4-BE49-F238E27FC236}">
                <a16:creationId xmlns:a16="http://schemas.microsoft.com/office/drawing/2014/main" id="{F9C8E526-BEA9-480E-B221-F82F660AB4B7}"/>
              </a:ext>
            </a:extLst>
          </p:cNvPr>
          <p:cNvSpPr>
            <a:spLocks noGrp="1"/>
          </p:cNvSpPr>
          <p:nvPr>
            <p:ph type="ftr" sz="quarter" idx="11"/>
          </p:nvPr>
        </p:nvSpPr>
        <p:spPr>
          <a:xfrm>
            <a:off x="250441" y="6221627"/>
            <a:ext cx="5170961" cy="365125"/>
          </a:xfrm>
        </p:spPr>
        <p:txBody>
          <a:bodyPr vert="horz" lIns="91440" tIns="45720" rIns="91440" bIns="45720" rtlCol="0" anchor="ctr">
            <a:noAutofit/>
          </a:bodyPr>
          <a:lstStyle/>
          <a:p>
            <a:pPr defTabSz="457200">
              <a:spcAft>
                <a:spcPts val="600"/>
              </a:spcAft>
            </a:pPr>
            <a:r>
              <a:rPr lang="en-US" sz="1800" kern="1200" dirty="0">
                <a:solidFill>
                  <a:schemeClr val="tx1">
                    <a:alpha val="80000"/>
                  </a:schemeClr>
                </a:solidFill>
                <a:latin typeface="+mn-lt"/>
                <a:ea typeface="+mn-ea"/>
                <a:cs typeface="+mn-cs"/>
              </a:rPr>
              <a:t>Spring 2021 </a:t>
            </a:r>
            <a:r>
              <a:rPr lang="en-US" sz="1800" dirty="0">
                <a:solidFill>
                  <a:schemeClr val="tx1">
                    <a:alpha val="80000"/>
                  </a:schemeClr>
                </a:solidFill>
              </a:rPr>
              <a:t>semester offer, </a:t>
            </a:r>
            <a:r>
              <a:rPr lang="en-US" sz="1800" kern="1200" dirty="0">
                <a:solidFill>
                  <a:schemeClr val="tx1">
                    <a:alpha val="80000"/>
                  </a:schemeClr>
                </a:solidFill>
                <a:latin typeface="+mn-lt"/>
                <a:ea typeface="+mn-ea"/>
                <a:cs typeface="+mn-cs"/>
              </a:rPr>
              <a:t>Richard Davids, </a:t>
            </a:r>
            <a:r>
              <a:rPr lang="en-US" sz="1800" dirty="0">
                <a:solidFill>
                  <a:schemeClr val="tx1">
                    <a:alpha val="80000"/>
                  </a:schemeClr>
                </a:solidFill>
              </a:rPr>
              <a:t>Sponsor</a:t>
            </a:r>
            <a:endParaRPr lang="en-US" sz="1800" kern="1200" dirty="0">
              <a:solidFill>
                <a:schemeClr val="tx1">
                  <a:alpha val="80000"/>
                </a:schemeClr>
              </a:solidFill>
              <a:latin typeface="+mn-lt"/>
              <a:ea typeface="+mn-ea"/>
              <a:cs typeface="+mn-cs"/>
            </a:endParaRPr>
          </a:p>
        </p:txBody>
      </p:sp>
      <p:sp>
        <p:nvSpPr>
          <p:cNvPr id="11" name="TextBox 10">
            <a:extLst>
              <a:ext uri="{FF2B5EF4-FFF2-40B4-BE49-F238E27FC236}">
                <a16:creationId xmlns:a16="http://schemas.microsoft.com/office/drawing/2014/main" id="{033EBB6C-864F-4489-B9A0-F6525EEE331F}"/>
              </a:ext>
            </a:extLst>
          </p:cNvPr>
          <p:cNvSpPr txBox="1"/>
          <p:nvPr/>
        </p:nvSpPr>
        <p:spPr>
          <a:xfrm>
            <a:off x="6907506" y="3429000"/>
            <a:ext cx="1438578" cy="1200329"/>
          </a:xfrm>
          <a:prstGeom prst="rect">
            <a:avLst/>
          </a:prstGeom>
          <a:noFill/>
        </p:spPr>
        <p:txBody>
          <a:bodyPr wrap="square" rtlCol="0">
            <a:spAutoFit/>
          </a:bodyPr>
          <a:lstStyle/>
          <a:p>
            <a:r>
              <a:rPr lang="en-US" dirty="0"/>
              <a:t>Bead of silicone adhesive here</a:t>
            </a:r>
          </a:p>
        </p:txBody>
      </p:sp>
      <p:cxnSp>
        <p:nvCxnSpPr>
          <p:cNvPr id="12" name="Straight Arrow Connector 11">
            <a:extLst>
              <a:ext uri="{FF2B5EF4-FFF2-40B4-BE49-F238E27FC236}">
                <a16:creationId xmlns:a16="http://schemas.microsoft.com/office/drawing/2014/main" id="{2D19A6DE-C700-4DAD-84D6-A6EE0CC9654F}"/>
              </a:ext>
            </a:extLst>
          </p:cNvPr>
          <p:cNvCxnSpPr>
            <a:cxnSpLocks/>
          </p:cNvCxnSpPr>
          <p:nvPr/>
        </p:nvCxnSpPr>
        <p:spPr>
          <a:xfrm flipV="1">
            <a:off x="7804433" y="3564413"/>
            <a:ext cx="680793" cy="411814"/>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2E2A902F-0A63-4B9F-A8D4-C0C0BEF53768}"/>
              </a:ext>
            </a:extLst>
          </p:cNvPr>
          <p:cNvSpPr txBox="1"/>
          <p:nvPr/>
        </p:nvSpPr>
        <p:spPr>
          <a:xfrm>
            <a:off x="9857747" y="749958"/>
            <a:ext cx="1438578" cy="646331"/>
          </a:xfrm>
          <a:prstGeom prst="rect">
            <a:avLst/>
          </a:prstGeom>
          <a:noFill/>
        </p:spPr>
        <p:txBody>
          <a:bodyPr wrap="square" rtlCol="0">
            <a:spAutoFit/>
          </a:bodyPr>
          <a:lstStyle/>
          <a:p>
            <a:r>
              <a:rPr lang="en-US" dirty="0"/>
              <a:t>Self tapping screws here</a:t>
            </a:r>
          </a:p>
        </p:txBody>
      </p:sp>
      <p:cxnSp>
        <p:nvCxnSpPr>
          <p:cNvPr id="14" name="Straight Arrow Connector 13">
            <a:extLst>
              <a:ext uri="{FF2B5EF4-FFF2-40B4-BE49-F238E27FC236}">
                <a16:creationId xmlns:a16="http://schemas.microsoft.com/office/drawing/2014/main" id="{C398B4CE-0DE3-4B78-ACEC-97E6313412CA}"/>
              </a:ext>
            </a:extLst>
          </p:cNvPr>
          <p:cNvCxnSpPr>
            <a:cxnSpLocks/>
          </p:cNvCxnSpPr>
          <p:nvPr/>
        </p:nvCxnSpPr>
        <p:spPr>
          <a:xfrm flipH="1">
            <a:off x="9610907" y="1438565"/>
            <a:ext cx="552329" cy="516848"/>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22C1EDC2-AD15-4130-A8F5-F710953ABAEA}"/>
              </a:ext>
            </a:extLst>
          </p:cNvPr>
          <p:cNvCxnSpPr>
            <a:cxnSpLocks/>
          </p:cNvCxnSpPr>
          <p:nvPr/>
        </p:nvCxnSpPr>
        <p:spPr>
          <a:xfrm flipH="1">
            <a:off x="9525485" y="1438578"/>
            <a:ext cx="678802" cy="1433404"/>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8" name="Flowchart: Summing Junction 17">
            <a:extLst>
              <a:ext uri="{FF2B5EF4-FFF2-40B4-BE49-F238E27FC236}">
                <a16:creationId xmlns:a16="http://schemas.microsoft.com/office/drawing/2014/main" id="{A6F1A430-9401-40F3-B383-CFB6B2EB5729}"/>
              </a:ext>
            </a:extLst>
          </p:cNvPr>
          <p:cNvSpPr/>
          <p:nvPr/>
        </p:nvSpPr>
        <p:spPr>
          <a:xfrm>
            <a:off x="9423562" y="1955413"/>
            <a:ext cx="203847" cy="227144"/>
          </a:xfrm>
          <a:prstGeom prst="flowChartSummingJunction">
            <a:avLst/>
          </a:prstGeom>
          <a:solidFill>
            <a:schemeClr val="tx1">
              <a:lumMod val="65000"/>
            </a:schemeClr>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lowchart: Summing Junction 20">
            <a:extLst>
              <a:ext uri="{FF2B5EF4-FFF2-40B4-BE49-F238E27FC236}">
                <a16:creationId xmlns:a16="http://schemas.microsoft.com/office/drawing/2014/main" id="{0AC092C6-B683-4E12-B03B-A07E99221906}"/>
              </a:ext>
            </a:extLst>
          </p:cNvPr>
          <p:cNvSpPr/>
          <p:nvPr/>
        </p:nvSpPr>
        <p:spPr>
          <a:xfrm>
            <a:off x="9365461" y="2897543"/>
            <a:ext cx="203847" cy="227144"/>
          </a:xfrm>
          <a:prstGeom prst="flowChartSummingJunction">
            <a:avLst/>
          </a:prstGeom>
          <a:solidFill>
            <a:schemeClr val="tx1">
              <a:lumMod val="65000"/>
            </a:schemeClr>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lowchart: Direct Access Storage 21">
            <a:extLst>
              <a:ext uri="{FF2B5EF4-FFF2-40B4-BE49-F238E27FC236}">
                <a16:creationId xmlns:a16="http://schemas.microsoft.com/office/drawing/2014/main" id="{E6504278-7D45-4ACF-BBEF-DEA579D667FC}"/>
              </a:ext>
            </a:extLst>
          </p:cNvPr>
          <p:cNvSpPr/>
          <p:nvPr/>
        </p:nvSpPr>
        <p:spPr>
          <a:xfrm rot="21098191" flipH="1">
            <a:off x="8536229" y="3374048"/>
            <a:ext cx="957645" cy="228259"/>
          </a:xfrm>
          <a:prstGeom prst="flowChartMagneticDrum">
            <a:avLst/>
          </a:prstGeom>
          <a:solidFill>
            <a:schemeClr val="tx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485617609"/>
      </p:ext>
    </p:extLst>
  </p:cSld>
  <p:clrMapOvr>
    <a:overrideClrMapping bg1="dk1" tx1="lt1" bg2="dk2" tx2="lt2" accent1="accent1" accent2="accent2" accent3="accent3" accent4="accent4" accent5="accent5" accent6="accent6" hlink="hlink" folHlink="folHlink"/>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0" name="Freeform: Shape 19">
            <a:extLst>
              <a:ext uri="{FF2B5EF4-FFF2-40B4-BE49-F238E27FC236}">
                <a16:creationId xmlns:a16="http://schemas.microsoft.com/office/drawing/2014/main" id="{E862BE82-D00D-42C1-BF16-93AA37870C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Shape 21">
            <a:extLst>
              <a:ext uri="{FF2B5EF4-FFF2-40B4-BE49-F238E27FC236}">
                <a16:creationId xmlns:a16="http://schemas.microsoft.com/office/drawing/2014/main" id="{F6D92C2D-1D3D-4974-918C-06579FB354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33" y="-2"/>
            <a:ext cx="5441859" cy="5654940"/>
          </a:xfrm>
          <a:custGeom>
            <a:avLst/>
            <a:gdLst>
              <a:gd name="connsiteX0" fmla="*/ 0 w 5441859"/>
              <a:gd name="connsiteY0" fmla="*/ 0 h 5654940"/>
              <a:gd name="connsiteX1" fmla="*/ 4400492 w 5441859"/>
              <a:gd name="connsiteY1" fmla="*/ 0 h 5654940"/>
              <a:gd name="connsiteX2" fmla="*/ 4484767 w 5441859"/>
              <a:gd name="connsiteY2" fmla="*/ 76595 h 5654940"/>
              <a:gd name="connsiteX3" fmla="*/ 5441859 w 5441859"/>
              <a:gd name="connsiteY3" fmla="*/ 2387221 h 5654940"/>
              <a:gd name="connsiteX4" fmla="*/ 2174140 w 5441859"/>
              <a:gd name="connsiteY4" fmla="*/ 5654940 h 5654940"/>
              <a:gd name="connsiteX5" fmla="*/ 156693 w 5441859"/>
              <a:gd name="connsiteY5" fmla="*/ 4957981 h 5654940"/>
              <a:gd name="connsiteX6" fmla="*/ 0 w 5441859"/>
              <a:gd name="connsiteY6" fmla="*/ 4820612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0" y="0"/>
                </a:moveTo>
                <a:lnTo>
                  <a:pt x="4400492" y="0"/>
                </a:lnTo>
                <a:lnTo>
                  <a:pt x="4484767" y="76595"/>
                </a:lnTo>
                <a:cubicBezTo>
                  <a:pt x="5076108" y="667936"/>
                  <a:pt x="5441859" y="1484866"/>
                  <a:pt x="5441859" y="2387221"/>
                </a:cubicBezTo>
                <a:cubicBezTo>
                  <a:pt x="5441859" y="4191932"/>
                  <a:pt x="3978851" y="5654940"/>
                  <a:pt x="2174140" y="5654940"/>
                </a:cubicBezTo>
                <a:cubicBezTo>
                  <a:pt x="1412778" y="5654940"/>
                  <a:pt x="712231" y="5394557"/>
                  <a:pt x="156693" y="4957981"/>
                </a:cubicBezTo>
                <a:lnTo>
                  <a:pt x="0" y="4820612"/>
                </a:lnTo>
                <a:close/>
              </a:path>
            </a:pathLst>
          </a:custGeom>
          <a:solidFill>
            <a:schemeClr val="bg1">
              <a:lumMod val="95000"/>
              <a:lumOff val="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4DAF389-E359-42E4-9EAC-64B1A1CA86BF}"/>
              </a:ext>
            </a:extLst>
          </p:cNvPr>
          <p:cNvSpPr>
            <a:spLocks noGrp="1"/>
          </p:cNvSpPr>
          <p:nvPr>
            <p:ph type="title"/>
          </p:nvPr>
        </p:nvSpPr>
        <p:spPr>
          <a:xfrm>
            <a:off x="750242" y="632990"/>
            <a:ext cx="4062643" cy="1043409"/>
          </a:xfrm>
        </p:spPr>
        <p:txBody>
          <a:bodyPr vert="horz" lIns="91440" tIns="45720" rIns="91440" bIns="45720" rtlCol="0" anchor="ctr">
            <a:normAutofit fontScale="90000"/>
          </a:bodyPr>
          <a:lstStyle/>
          <a:p>
            <a:r>
              <a:rPr lang="en-US" sz="3600" kern="1200" dirty="0">
                <a:solidFill>
                  <a:schemeClr val="tx1"/>
                </a:solidFill>
                <a:latin typeface="+mj-lt"/>
                <a:ea typeface="+mj-ea"/>
                <a:cs typeface="+mj-cs"/>
              </a:rPr>
              <a:t>Roof Pallet – Assembled Corner</a:t>
            </a:r>
          </a:p>
        </p:txBody>
      </p:sp>
      <p:sp>
        <p:nvSpPr>
          <p:cNvPr id="4" name="Text Placeholder 3">
            <a:extLst>
              <a:ext uri="{FF2B5EF4-FFF2-40B4-BE49-F238E27FC236}">
                <a16:creationId xmlns:a16="http://schemas.microsoft.com/office/drawing/2014/main" id="{54F000BB-B0B3-49E6-B849-E1C85671A19F}"/>
              </a:ext>
            </a:extLst>
          </p:cNvPr>
          <p:cNvSpPr>
            <a:spLocks noGrp="1"/>
          </p:cNvSpPr>
          <p:nvPr>
            <p:ph type="body" sz="half" idx="2"/>
          </p:nvPr>
        </p:nvSpPr>
        <p:spPr>
          <a:xfrm>
            <a:off x="518474" y="1774372"/>
            <a:ext cx="4064409" cy="3197308"/>
          </a:xfrm>
        </p:spPr>
        <p:txBody>
          <a:bodyPr vert="horz" lIns="91440" tIns="45720" rIns="91440" bIns="45720" rtlCol="0" anchor="t">
            <a:normAutofit fontScale="92500" lnSpcReduction="20000"/>
          </a:bodyPr>
          <a:lstStyle/>
          <a:p>
            <a:pPr marL="342900" indent="-228600">
              <a:buFont typeface="Arial" panose="020B0604020202020204" pitchFamily="34" charset="0"/>
              <a:buChar char="•"/>
            </a:pPr>
            <a:r>
              <a:rPr lang="en-US" sz="1800" dirty="0"/>
              <a:t>Roof pallet constructed of 2x2 pressure treated lumber and 3/8-inch OSB 4 x 8 sheet.</a:t>
            </a:r>
          </a:p>
          <a:p>
            <a:pPr marL="342900" indent="-228600">
              <a:buFont typeface="Arial" panose="020B0604020202020204" pitchFamily="34" charset="0"/>
              <a:buChar char="•"/>
            </a:pPr>
            <a:r>
              <a:rPr lang="en-US" sz="1800" dirty="0"/>
              <a:t>6 4-inch-diameter holes drilled in bottom sheet of roof pallet.</a:t>
            </a:r>
          </a:p>
          <a:p>
            <a:pPr marL="342900" indent="-228600">
              <a:buFont typeface="Arial" panose="020B0604020202020204" pitchFamily="34" charset="0"/>
              <a:buChar char="•"/>
            </a:pPr>
            <a:r>
              <a:rPr lang="en-US" sz="1800" dirty="0"/>
              <a:t>Roof pallet dropped onto 6 sewer pipe posts.</a:t>
            </a:r>
          </a:p>
          <a:p>
            <a:pPr marL="342900" indent="-228600">
              <a:buFont typeface="Arial" panose="020B0604020202020204" pitchFamily="34" charset="0"/>
              <a:buChar char="•"/>
            </a:pPr>
            <a:r>
              <a:rPr lang="en-US" sz="1800" dirty="0"/>
              <a:t>Gap between top of wall panel and bottom of roof panel is 4-inch-high ventilation around complete structure.</a:t>
            </a:r>
          </a:p>
          <a:p>
            <a:pPr marL="342900" indent="-228600">
              <a:buFont typeface="Arial" panose="020B0604020202020204" pitchFamily="34" charset="0"/>
              <a:buChar char="•"/>
            </a:pPr>
            <a:r>
              <a:rPr lang="en-US" sz="1800" dirty="0"/>
              <a:t>May apply bead of silicone adhesive.</a:t>
            </a:r>
          </a:p>
          <a:p>
            <a:pPr marL="342900" indent="-228600">
              <a:buFont typeface="Arial" panose="020B0604020202020204" pitchFamily="34" charset="0"/>
              <a:buChar char="•"/>
            </a:pPr>
            <a:r>
              <a:rPr lang="en-US" sz="1800" dirty="0"/>
              <a:t>May drill and insert self-tapping screws in plastic pipe through to OSB.</a:t>
            </a:r>
          </a:p>
        </p:txBody>
      </p:sp>
      <p:sp>
        <p:nvSpPr>
          <p:cNvPr id="3" name="Date Placeholder 2">
            <a:extLst>
              <a:ext uri="{FF2B5EF4-FFF2-40B4-BE49-F238E27FC236}">
                <a16:creationId xmlns:a16="http://schemas.microsoft.com/office/drawing/2014/main" id="{8C7261A9-6BDA-4833-AA35-AA28F72139D6}"/>
              </a:ext>
            </a:extLst>
          </p:cNvPr>
          <p:cNvSpPr>
            <a:spLocks noGrp="1"/>
          </p:cNvSpPr>
          <p:nvPr>
            <p:ph type="dt" sz="half" idx="10"/>
          </p:nvPr>
        </p:nvSpPr>
        <p:spPr>
          <a:xfrm>
            <a:off x="5945432" y="6221626"/>
            <a:ext cx="3291840" cy="365125"/>
          </a:xfrm>
        </p:spPr>
        <p:txBody>
          <a:bodyPr vert="horz" lIns="91440" tIns="45720" rIns="91440" bIns="45720" rtlCol="0" anchor="ctr">
            <a:normAutofit/>
          </a:bodyPr>
          <a:lstStyle/>
          <a:p>
            <a:pPr>
              <a:spcAft>
                <a:spcPts val="600"/>
              </a:spcAft>
            </a:pPr>
            <a:fld id="{3FC07244-C78F-459E-8E6C-CBDE2A07928E}" type="datetime3">
              <a:rPr lang="en-US" sz="1100">
                <a:solidFill>
                  <a:schemeClr val="tx1"/>
                </a:solidFill>
              </a:rPr>
              <a:pPr>
                <a:spcAft>
                  <a:spcPts val="600"/>
                </a:spcAft>
              </a:pPr>
              <a:t>20 March 2021</a:t>
            </a:fld>
            <a:endParaRPr lang="en-US" sz="1100">
              <a:solidFill>
                <a:schemeClr val="tx1"/>
              </a:solidFill>
            </a:endParaRPr>
          </a:p>
        </p:txBody>
      </p:sp>
      <p:pic>
        <p:nvPicPr>
          <p:cNvPr id="6" name="Content Placeholder 5" descr="Text, letter&#10;&#10;Description automatically generated">
            <a:extLst>
              <a:ext uri="{FF2B5EF4-FFF2-40B4-BE49-F238E27FC236}">
                <a16:creationId xmlns:a16="http://schemas.microsoft.com/office/drawing/2014/main" id="{B895D35D-5351-4237-9A56-AC9B6E9D72AF}"/>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4732" r="25036" b="1"/>
          <a:stretch/>
        </p:blipFill>
        <p:spPr>
          <a:xfrm rot="5400000">
            <a:off x="6213242" y="527151"/>
            <a:ext cx="5160487" cy="5510771"/>
          </a:xfrm>
          <a:prstGeom prst="rect">
            <a:avLst/>
          </a:prstGeom>
        </p:spPr>
      </p:pic>
      <p:sp>
        <p:nvSpPr>
          <p:cNvPr id="7" name="Slide Number Placeholder 6">
            <a:extLst>
              <a:ext uri="{FF2B5EF4-FFF2-40B4-BE49-F238E27FC236}">
                <a16:creationId xmlns:a16="http://schemas.microsoft.com/office/drawing/2014/main" id="{B8EEC106-F935-4A2F-9D1E-976A3D5F6940}"/>
              </a:ext>
            </a:extLst>
          </p:cNvPr>
          <p:cNvSpPr>
            <a:spLocks noGrp="1"/>
          </p:cNvSpPr>
          <p:nvPr>
            <p:ph type="sldNum" sz="quarter" idx="12"/>
          </p:nvPr>
        </p:nvSpPr>
        <p:spPr>
          <a:xfrm>
            <a:off x="11000232" y="6108192"/>
            <a:ext cx="548640" cy="548640"/>
          </a:xfrm>
          <a:prstGeom prst="ellipse">
            <a:avLst/>
          </a:prstGeom>
          <a:solidFill>
            <a:srgbClr val="607645"/>
          </a:solidFill>
        </p:spPr>
        <p:txBody>
          <a:bodyPr vert="horz" lIns="91440" tIns="45720" rIns="91440" bIns="45720" rtlCol="0" anchor="ctr">
            <a:normAutofit/>
          </a:bodyPr>
          <a:lstStyle/>
          <a:p>
            <a:pPr algn="ctr">
              <a:spcAft>
                <a:spcPts val="600"/>
              </a:spcAft>
            </a:pPr>
            <a:fld id="{90359C1A-16B7-4D00-8295-87618168F1EC}" type="slidenum">
              <a:rPr lang="en-US" sz="1500">
                <a:solidFill>
                  <a:srgbClr val="FFFFFF"/>
                </a:solidFill>
              </a:rPr>
              <a:pPr algn="ctr">
                <a:spcAft>
                  <a:spcPts val="600"/>
                </a:spcAft>
              </a:pPr>
              <a:t>12</a:t>
            </a:fld>
            <a:endParaRPr lang="en-US" sz="1500">
              <a:solidFill>
                <a:srgbClr val="FFFFFF"/>
              </a:solidFill>
            </a:endParaRPr>
          </a:p>
        </p:txBody>
      </p:sp>
      <p:sp>
        <p:nvSpPr>
          <p:cNvPr id="10" name="Footer Placeholder 4">
            <a:extLst>
              <a:ext uri="{FF2B5EF4-FFF2-40B4-BE49-F238E27FC236}">
                <a16:creationId xmlns:a16="http://schemas.microsoft.com/office/drawing/2014/main" id="{6B1B464B-DC48-4A95-839F-5E58542B7494}"/>
              </a:ext>
            </a:extLst>
          </p:cNvPr>
          <p:cNvSpPr>
            <a:spLocks noGrp="1"/>
          </p:cNvSpPr>
          <p:nvPr>
            <p:ph type="ftr" sz="quarter" idx="11"/>
          </p:nvPr>
        </p:nvSpPr>
        <p:spPr>
          <a:xfrm>
            <a:off x="250441" y="6221627"/>
            <a:ext cx="5170961" cy="365125"/>
          </a:xfrm>
        </p:spPr>
        <p:txBody>
          <a:bodyPr vert="horz" lIns="91440" tIns="45720" rIns="91440" bIns="45720" rtlCol="0" anchor="ctr">
            <a:noAutofit/>
          </a:bodyPr>
          <a:lstStyle/>
          <a:p>
            <a:pPr defTabSz="457200">
              <a:spcAft>
                <a:spcPts val="600"/>
              </a:spcAft>
            </a:pPr>
            <a:r>
              <a:rPr lang="en-US" sz="1800" kern="1200" dirty="0">
                <a:solidFill>
                  <a:schemeClr val="tx1">
                    <a:alpha val="80000"/>
                  </a:schemeClr>
                </a:solidFill>
                <a:latin typeface="+mn-lt"/>
                <a:ea typeface="+mn-ea"/>
                <a:cs typeface="+mn-cs"/>
              </a:rPr>
              <a:t>Spring 2021 </a:t>
            </a:r>
            <a:r>
              <a:rPr lang="en-US" sz="1800" dirty="0">
                <a:solidFill>
                  <a:schemeClr val="tx1">
                    <a:alpha val="80000"/>
                  </a:schemeClr>
                </a:solidFill>
              </a:rPr>
              <a:t>semester offer, </a:t>
            </a:r>
            <a:r>
              <a:rPr lang="en-US" sz="1800" kern="1200" dirty="0">
                <a:solidFill>
                  <a:schemeClr val="tx1">
                    <a:alpha val="80000"/>
                  </a:schemeClr>
                </a:solidFill>
                <a:latin typeface="+mn-lt"/>
                <a:ea typeface="+mn-ea"/>
                <a:cs typeface="+mn-cs"/>
              </a:rPr>
              <a:t>Richard Davids, </a:t>
            </a:r>
            <a:r>
              <a:rPr lang="en-US" sz="1800" dirty="0">
                <a:solidFill>
                  <a:schemeClr val="tx1">
                    <a:alpha val="80000"/>
                  </a:schemeClr>
                </a:solidFill>
              </a:rPr>
              <a:t>Sponsor</a:t>
            </a:r>
            <a:endParaRPr lang="en-US" sz="1800" kern="1200" dirty="0">
              <a:solidFill>
                <a:schemeClr val="tx1">
                  <a:alpha val="80000"/>
                </a:schemeClr>
              </a:solidFill>
              <a:latin typeface="+mn-lt"/>
              <a:ea typeface="+mn-ea"/>
              <a:cs typeface="+mn-cs"/>
            </a:endParaRPr>
          </a:p>
        </p:txBody>
      </p:sp>
      <p:sp>
        <p:nvSpPr>
          <p:cNvPr id="11" name="Flowchart: Summing Junction 10">
            <a:extLst>
              <a:ext uri="{FF2B5EF4-FFF2-40B4-BE49-F238E27FC236}">
                <a16:creationId xmlns:a16="http://schemas.microsoft.com/office/drawing/2014/main" id="{1607D176-5BBF-43E3-B800-FA045EAAA9F0}"/>
              </a:ext>
            </a:extLst>
          </p:cNvPr>
          <p:cNvSpPr/>
          <p:nvPr/>
        </p:nvSpPr>
        <p:spPr>
          <a:xfrm>
            <a:off x="8814011" y="3973236"/>
            <a:ext cx="203847" cy="227144"/>
          </a:xfrm>
          <a:prstGeom prst="flowChartSummingJunction">
            <a:avLst/>
          </a:prstGeom>
          <a:solidFill>
            <a:schemeClr val="tx1">
              <a:lumMod val="65000"/>
            </a:schemeClr>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lowchart: Summing Junction 11">
            <a:extLst>
              <a:ext uri="{FF2B5EF4-FFF2-40B4-BE49-F238E27FC236}">
                <a16:creationId xmlns:a16="http://schemas.microsoft.com/office/drawing/2014/main" id="{7139AF78-8113-48A9-86A3-6F7943FF8639}"/>
              </a:ext>
            </a:extLst>
          </p:cNvPr>
          <p:cNvSpPr/>
          <p:nvPr/>
        </p:nvSpPr>
        <p:spPr>
          <a:xfrm>
            <a:off x="8817982" y="4627331"/>
            <a:ext cx="203847" cy="227144"/>
          </a:xfrm>
          <a:prstGeom prst="flowChartSummingJunction">
            <a:avLst/>
          </a:prstGeom>
          <a:solidFill>
            <a:schemeClr val="tx1">
              <a:lumMod val="65000"/>
            </a:schemeClr>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lowchart: Direct Access Storage 12">
            <a:extLst>
              <a:ext uri="{FF2B5EF4-FFF2-40B4-BE49-F238E27FC236}">
                <a16:creationId xmlns:a16="http://schemas.microsoft.com/office/drawing/2014/main" id="{7A31290D-3027-41DE-9902-89D9A9FBD98B}"/>
              </a:ext>
            </a:extLst>
          </p:cNvPr>
          <p:cNvSpPr/>
          <p:nvPr/>
        </p:nvSpPr>
        <p:spPr>
          <a:xfrm rot="21098191" flipH="1">
            <a:off x="7877431" y="5040490"/>
            <a:ext cx="957645" cy="157272"/>
          </a:xfrm>
          <a:prstGeom prst="flowChartMagneticDrum">
            <a:avLst/>
          </a:prstGeom>
          <a:solidFill>
            <a:schemeClr val="tx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319907783"/>
      </p:ext>
    </p:extLst>
  </p:cSld>
  <p:clrMapOvr>
    <a:overrideClrMapping bg1="dk1" tx1="lt1" bg2="dk2" tx2="lt2" accent1="accent1" accent2="accent2" accent3="accent3" accent4="accent4" accent5="accent5" accent6="accent6" hlink="hlink" folHlink="folHlink"/>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16" name="Freeform: Shape 15">
            <a:extLst>
              <a:ext uri="{FF2B5EF4-FFF2-40B4-BE49-F238E27FC236}">
                <a16:creationId xmlns:a16="http://schemas.microsoft.com/office/drawing/2014/main" id="{E862BE82-D00D-42C1-BF16-93AA37870C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F6D92C2D-1D3D-4974-918C-06579FB354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33" y="-2"/>
            <a:ext cx="5441859" cy="5654940"/>
          </a:xfrm>
          <a:custGeom>
            <a:avLst/>
            <a:gdLst>
              <a:gd name="connsiteX0" fmla="*/ 0 w 5441859"/>
              <a:gd name="connsiteY0" fmla="*/ 0 h 5654940"/>
              <a:gd name="connsiteX1" fmla="*/ 4400492 w 5441859"/>
              <a:gd name="connsiteY1" fmla="*/ 0 h 5654940"/>
              <a:gd name="connsiteX2" fmla="*/ 4484767 w 5441859"/>
              <a:gd name="connsiteY2" fmla="*/ 76595 h 5654940"/>
              <a:gd name="connsiteX3" fmla="*/ 5441859 w 5441859"/>
              <a:gd name="connsiteY3" fmla="*/ 2387221 h 5654940"/>
              <a:gd name="connsiteX4" fmla="*/ 2174140 w 5441859"/>
              <a:gd name="connsiteY4" fmla="*/ 5654940 h 5654940"/>
              <a:gd name="connsiteX5" fmla="*/ 156693 w 5441859"/>
              <a:gd name="connsiteY5" fmla="*/ 4957981 h 5654940"/>
              <a:gd name="connsiteX6" fmla="*/ 0 w 5441859"/>
              <a:gd name="connsiteY6" fmla="*/ 4820612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0" y="0"/>
                </a:moveTo>
                <a:lnTo>
                  <a:pt x="4400492" y="0"/>
                </a:lnTo>
                <a:lnTo>
                  <a:pt x="4484767" y="76595"/>
                </a:lnTo>
                <a:cubicBezTo>
                  <a:pt x="5076108" y="667936"/>
                  <a:pt x="5441859" y="1484866"/>
                  <a:pt x="5441859" y="2387221"/>
                </a:cubicBezTo>
                <a:cubicBezTo>
                  <a:pt x="5441859" y="4191932"/>
                  <a:pt x="3978851" y="5654940"/>
                  <a:pt x="2174140" y="5654940"/>
                </a:cubicBezTo>
                <a:cubicBezTo>
                  <a:pt x="1412778" y="5654940"/>
                  <a:pt x="712231" y="5394557"/>
                  <a:pt x="156693" y="4957981"/>
                </a:cubicBezTo>
                <a:lnTo>
                  <a:pt x="0" y="4820612"/>
                </a:lnTo>
                <a:close/>
              </a:path>
            </a:pathLst>
          </a:custGeom>
          <a:solidFill>
            <a:schemeClr val="bg1">
              <a:lumMod val="95000"/>
              <a:lumOff val="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26AF4BB-8E9F-49D1-8E0A-3DA1B018D3D8}"/>
              </a:ext>
            </a:extLst>
          </p:cNvPr>
          <p:cNvSpPr>
            <a:spLocks noGrp="1"/>
          </p:cNvSpPr>
          <p:nvPr>
            <p:ph type="title"/>
          </p:nvPr>
        </p:nvSpPr>
        <p:spPr>
          <a:xfrm>
            <a:off x="750242" y="632990"/>
            <a:ext cx="4062643" cy="1043409"/>
          </a:xfrm>
        </p:spPr>
        <p:txBody>
          <a:bodyPr vert="horz" lIns="91440" tIns="45720" rIns="91440" bIns="45720" rtlCol="0" anchor="ctr">
            <a:normAutofit/>
          </a:bodyPr>
          <a:lstStyle/>
          <a:p>
            <a:r>
              <a:rPr lang="en-US" sz="3300" kern="1200" dirty="0">
                <a:solidFill>
                  <a:schemeClr val="tx1"/>
                </a:solidFill>
                <a:latin typeface="+mj-lt"/>
                <a:ea typeface="+mj-ea"/>
                <a:cs typeface="+mj-cs"/>
              </a:rPr>
              <a:t>Side view of Assembled </a:t>
            </a:r>
            <a:r>
              <a:rPr lang="en-US" sz="3300" dirty="0"/>
              <a:t>C</a:t>
            </a:r>
            <a:r>
              <a:rPr lang="en-US" sz="3300" kern="1200" dirty="0">
                <a:solidFill>
                  <a:schemeClr val="tx1"/>
                </a:solidFill>
                <a:latin typeface="+mj-lt"/>
                <a:ea typeface="+mj-ea"/>
                <a:cs typeface="+mj-cs"/>
              </a:rPr>
              <a:t>orner</a:t>
            </a:r>
          </a:p>
        </p:txBody>
      </p:sp>
      <p:sp>
        <p:nvSpPr>
          <p:cNvPr id="4" name="Text Placeholder 3">
            <a:extLst>
              <a:ext uri="{FF2B5EF4-FFF2-40B4-BE49-F238E27FC236}">
                <a16:creationId xmlns:a16="http://schemas.microsoft.com/office/drawing/2014/main" id="{8B470B76-5087-43C3-B500-E32FBD6245AB}"/>
              </a:ext>
            </a:extLst>
          </p:cNvPr>
          <p:cNvSpPr>
            <a:spLocks noGrp="1"/>
          </p:cNvSpPr>
          <p:nvPr>
            <p:ph type="body" sz="half" idx="2"/>
          </p:nvPr>
        </p:nvSpPr>
        <p:spPr>
          <a:xfrm>
            <a:off x="518474" y="1774372"/>
            <a:ext cx="4064409" cy="2754086"/>
          </a:xfrm>
        </p:spPr>
        <p:txBody>
          <a:bodyPr vert="horz" lIns="91440" tIns="45720" rIns="91440" bIns="45720" rtlCol="0" anchor="t">
            <a:normAutofit/>
          </a:bodyPr>
          <a:lstStyle/>
          <a:p>
            <a:pPr marL="342900" indent="-228600">
              <a:buFont typeface="Arial" panose="020B0604020202020204" pitchFamily="34" charset="0"/>
              <a:buChar char="•"/>
            </a:pPr>
            <a:r>
              <a:rPr lang="en-US" sz="1800" dirty="0"/>
              <a:t>Wall panels slide back and forth to allow adjustable installation and removal.</a:t>
            </a:r>
          </a:p>
          <a:p>
            <a:pPr marL="342900" indent="-228600">
              <a:buFont typeface="Arial" panose="020B0604020202020204" pitchFamily="34" charset="0"/>
              <a:buChar char="•"/>
            </a:pPr>
            <a:r>
              <a:rPr lang="en-US" sz="1800" dirty="0"/>
              <a:t>Sewer pipe diameter allows for up to 2-inch insertion overlap between wall panels.</a:t>
            </a:r>
          </a:p>
          <a:p>
            <a:pPr marL="342900" indent="-228600">
              <a:buFont typeface="Arial" panose="020B0604020202020204" pitchFamily="34" charset="0"/>
              <a:buChar char="•"/>
            </a:pPr>
            <a:r>
              <a:rPr lang="en-US" sz="1800" dirty="0"/>
              <a:t>Pairs of pipes different heights to slope roof. (?)</a:t>
            </a:r>
          </a:p>
          <a:p>
            <a:pPr marL="342900" indent="-228600">
              <a:buFont typeface="Arial" panose="020B0604020202020204" pitchFamily="34" charset="0"/>
              <a:buChar char="•"/>
            </a:pPr>
            <a:r>
              <a:rPr lang="en-US" sz="1800" dirty="0"/>
              <a:t>Sequence of assembly critical.</a:t>
            </a:r>
          </a:p>
          <a:p>
            <a:pPr marL="342900" indent="-228600">
              <a:buFont typeface="Arial" panose="020B0604020202020204" pitchFamily="34" charset="0"/>
              <a:buChar char="•"/>
            </a:pPr>
            <a:endParaRPr lang="en-US" sz="1800" dirty="0"/>
          </a:p>
        </p:txBody>
      </p:sp>
      <p:sp>
        <p:nvSpPr>
          <p:cNvPr id="3" name="Date Placeholder 2">
            <a:extLst>
              <a:ext uri="{FF2B5EF4-FFF2-40B4-BE49-F238E27FC236}">
                <a16:creationId xmlns:a16="http://schemas.microsoft.com/office/drawing/2014/main" id="{A46F0537-1524-4EED-99E8-86F761555651}"/>
              </a:ext>
            </a:extLst>
          </p:cNvPr>
          <p:cNvSpPr>
            <a:spLocks noGrp="1"/>
          </p:cNvSpPr>
          <p:nvPr>
            <p:ph type="dt" sz="half" idx="10"/>
          </p:nvPr>
        </p:nvSpPr>
        <p:spPr>
          <a:xfrm>
            <a:off x="5974119" y="6221627"/>
            <a:ext cx="3291840" cy="365125"/>
          </a:xfrm>
        </p:spPr>
        <p:txBody>
          <a:bodyPr vert="horz" lIns="91440" tIns="45720" rIns="91440" bIns="45720" rtlCol="0" anchor="ctr">
            <a:normAutofit/>
          </a:bodyPr>
          <a:lstStyle/>
          <a:p>
            <a:pPr>
              <a:spcAft>
                <a:spcPts val="600"/>
              </a:spcAft>
            </a:pPr>
            <a:fld id="{1C71DAE2-3BA9-4F01-B43C-70E75F5A590A}" type="datetime3">
              <a:rPr lang="en-US" sz="1100">
                <a:solidFill>
                  <a:schemeClr val="tx1"/>
                </a:solidFill>
              </a:rPr>
              <a:pPr>
                <a:spcAft>
                  <a:spcPts val="600"/>
                </a:spcAft>
              </a:pPr>
              <a:t>20 March 2021</a:t>
            </a:fld>
            <a:endParaRPr lang="en-US" sz="1100" dirty="0">
              <a:solidFill>
                <a:schemeClr val="tx1"/>
              </a:solidFill>
            </a:endParaRPr>
          </a:p>
        </p:txBody>
      </p:sp>
      <p:pic>
        <p:nvPicPr>
          <p:cNvPr id="6" name="Content Placeholder 5" descr="A picture containing text, bedclothes&#10;&#10;Description automatically generated">
            <a:extLst>
              <a:ext uri="{FF2B5EF4-FFF2-40B4-BE49-F238E27FC236}">
                <a16:creationId xmlns:a16="http://schemas.microsoft.com/office/drawing/2014/main" id="{84D6421E-5B2C-4639-AC7A-637C03956288}"/>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4472" r="23918" b="1"/>
          <a:stretch/>
        </p:blipFill>
        <p:spPr>
          <a:xfrm rot="5400000">
            <a:off x="6162617" y="527151"/>
            <a:ext cx="5261738" cy="5510771"/>
          </a:xfrm>
          <a:prstGeom prst="rect">
            <a:avLst/>
          </a:prstGeom>
        </p:spPr>
      </p:pic>
      <p:sp>
        <p:nvSpPr>
          <p:cNvPr id="7" name="Slide Number Placeholder 6">
            <a:extLst>
              <a:ext uri="{FF2B5EF4-FFF2-40B4-BE49-F238E27FC236}">
                <a16:creationId xmlns:a16="http://schemas.microsoft.com/office/drawing/2014/main" id="{888A6019-8845-46D1-A569-78AD77B10453}"/>
              </a:ext>
            </a:extLst>
          </p:cNvPr>
          <p:cNvSpPr>
            <a:spLocks noGrp="1"/>
          </p:cNvSpPr>
          <p:nvPr>
            <p:ph type="sldNum" sz="quarter" idx="12"/>
          </p:nvPr>
        </p:nvSpPr>
        <p:spPr>
          <a:xfrm>
            <a:off x="11000232" y="6108192"/>
            <a:ext cx="548640" cy="548640"/>
          </a:xfrm>
          <a:prstGeom prst="ellipse">
            <a:avLst/>
          </a:prstGeom>
          <a:solidFill>
            <a:srgbClr val="754235"/>
          </a:solidFill>
        </p:spPr>
        <p:txBody>
          <a:bodyPr vert="horz" lIns="91440" tIns="45720" rIns="91440" bIns="45720" rtlCol="0" anchor="ctr">
            <a:normAutofit/>
          </a:bodyPr>
          <a:lstStyle/>
          <a:p>
            <a:pPr algn="ctr">
              <a:spcAft>
                <a:spcPts val="600"/>
              </a:spcAft>
            </a:pPr>
            <a:fld id="{90359C1A-16B7-4D00-8295-87618168F1EC}" type="slidenum">
              <a:rPr lang="en-US" sz="1500">
                <a:solidFill>
                  <a:srgbClr val="FFFFFF"/>
                </a:solidFill>
              </a:rPr>
              <a:pPr algn="ctr">
                <a:spcAft>
                  <a:spcPts val="600"/>
                </a:spcAft>
              </a:pPr>
              <a:t>13</a:t>
            </a:fld>
            <a:endParaRPr lang="en-US" sz="1500">
              <a:solidFill>
                <a:srgbClr val="FFFFFF"/>
              </a:solidFill>
            </a:endParaRPr>
          </a:p>
        </p:txBody>
      </p:sp>
      <p:sp>
        <p:nvSpPr>
          <p:cNvPr id="10" name="Footer Placeholder 4">
            <a:extLst>
              <a:ext uri="{FF2B5EF4-FFF2-40B4-BE49-F238E27FC236}">
                <a16:creationId xmlns:a16="http://schemas.microsoft.com/office/drawing/2014/main" id="{1994639A-F995-4ABC-A7C7-61C16EC27C90}"/>
              </a:ext>
            </a:extLst>
          </p:cNvPr>
          <p:cNvSpPr>
            <a:spLocks noGrp="1"/>
          </p:cNvSpPr>
          <p:nvPr>
            <p:ph type="ftr" sz="quarter" idx="11"/>
          </p:nvPr>
        </p:nvSpPr>
        <p:spPr>
          <a:xfrm>
            <a:off x="250441" y="6221627"/>
            <a:ext cx="5170961" cy="365125"/>
          </a:xfrm>
        </p:spPr>
        <p:txBody>
          <a:bodyPr vert="horz" lIns="91440" tIns="45720" rIns="91440" bIns="45720" rtlCol="0" anchor="ctr">
            <a:noAutofit/>
          </a:bodyPr>
          <a:lstStyle/>
          <a:p>
            <a:pPr defTabSz="457200">
              <a:spcAft>
                <a:spcPts val="600"/>
              </a:spcAft>
            </a:pPr>
            <a:r>
              <a:rPr lang="en-US" sz="1800" kern="1200" dirty="0">
                <a:solidFill>
                  <a:schemeClr val="tx1">
                    <a:alpha val="80000"/>
                  </a:schemeClr>
                </a:solidFill>
                <a:latin typeface="+mn-lt"/>
                <a:ea typeface="+mn-ea"/>
                <a:cs typeface="+mn-cs"/>
              </a:rPr>
              <a:t>Spring 2021 </a:t>
            </a:r>
            <a:r>
              <a:rPr lang="en-US" sz="1800" dirty="0">
                <a:solidFill>
                  <a:schemeClr val="tx1">
                    <a:alpha val="80000"/>
                  </a:schemeClr>
                </a:solidFill>
              </a:rPr>
              <a:t>semester offer, </a:t>
            </a:r>
            <a:r>
              <a:rPr lang="en-US" sz="1800" kern="1200" dirty="0">
                <a:solidFill>
                  <a:schemeClr val="tx1">
                    <a:alpha val="80000"/>
                  </a:schemeClr>
                </a:solidFill>
                <a:latin typeface="+mn-lt"/>
                <a:ea typeface="+mn-ea"/>
                <a:cs typeface="+mn-cs"/>
              </a:rPr>
              <a:t>Richard Davids, </a:t>
            </a:r>
            <a:r>
              <a:rPr lang="en-US" sz="1800" dirty="0">
                <a:solidFill>
                  <a:schemeClr val="tx1">
                    <a:alpha val="80000"/>
                  </a:schemeClr>
                </a:solidFill>
              </a:rPr>
              <a:t>Sponsor</a:t>
            </a:r>
            <a:endParaRPr lang="en-US" sz="1800" kern="1200" dirty="0">
              <a:solidFill>
                <a:schemeClr val="tx1">
                  <a:alpha val="80000"/>
                </a:schemeClr>
              </a:solidFill>
              <a:latin typeface="+mn-lt"/>
              <a:ea typeface="+mn-ea"/>
              <a:cs typeface="+mn-cs"/>
            </a:endParaRPr>
          </a:p>
        </p:txBody>
      </p:sp>
    </p:spTree>
    <p:extLst>
      <p:ext uri="{BB962C8B-B14F-4D97-AF65-F5344CB8AC3E}">
        <p14:creationId xmlns:p14="http://schemas.microsoft.com/office/powerpoint/2010/main" val="3524562831"/>
      </p:ext>
    </p:extLst>
  </p:cSld>
  <p:clrMapOvr>
    <a:overrideClrMapping bg1="dk1" tx1="lt1" bg2="dk2" tx2="lt2" accent1="accent1" accent2="accent2" accent3="accent3" accent4="accent4" accent5="accent5" accent6="accent6" hlink="hlink" folHlink="folHlink"/>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F3128509-B86F-45BF-AB53-5C27BA777625}"/>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4993" r="18346"/>
          <a:stretch/>
        </p:blipFill>
        <p:spPr>
          <a:xfrm>
            <a:off x="5182104" y="10"/>
            <a:ext cx="7009896" cy="6857990"/>
          </a:xfrm>
          <a:custGeom>
            <a:avLst/>
            <a:gdLst/>
            <a:ahLst/>
            <a:cxnLst/>
            <a:rect l="l" t="t" r="r" b="b"/>
            <a:pathLst>
              <a:path w="7009896" h="6858000">
                <a:moveTo>
                  <a:pt x="0" y="0"/>
                </a:moveTo>
                <a:lnTo>
                  <a:pt x="7009896" y="0"/>
                </a:lnTo>
                <a:lnTo>
                  <a:pt x="7009896" y="6858000"/>
                </a:lnTo>
                <a:lnTo>
                  <a:pt x="21616" y="6858000"/>
                </a:lnTo>
                <a:lnTo>
                  <a:pt x="129867" y="6647018"/>
                </a:lnTo>
                <a:cubicBezTo>
                  <a:pt x="1043295" y="4758249"/>
                  <a:pt x="1332296" y="2559611"/>
                  <a:pt x="814641" y="380651"/>
                </a:cubicBezTo>
                <a:lnTo>
                  <a:pt x="714685" y="1"/>
                </a:lnTo>
                <a:lnTo>
                  <a:pt x="0" y="1"/>
                </a:lnTo>
                <a:close/>
              </a:path>
            </a:pathLst>
          </a:custGeom>
        </p:spPr>
      </p:pic>
      <p:sp>
        <p:nvSpPr>
          <p:cNvPr id="20" name="Freeform: Shape 19">
            <a:extLst>
              <a:ext uri="{FF2B5EF4-FFF2-40B4-BE49-F238E27FC236}">
                <a16:creationId xmlns:a16="http://schemas.microsoft.com/office/drawing/2014/main" id="{5FDF4720-5445-47BE-89FE-E40D1AE6F6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6480073" cy="6858002"/>
          </a:xfrm>
          <a:custGeom>
            <a:avLst/>
            <a:gdLst>
              <a:gd name="connsiteX0" fmla="*/ 6130244 w 6480073"/>
              <a:gd name="connsiteY0" fmla="*/ 0 h 6858002"/>
              <a:gd name="connsiteX1" fmla="*/ 6212951 w 6480073"/>
              <a:gd name="connsiteY1" fmla="*/ 314584 h 6858002"/>
              <a:gd name="connsiteX2" fmla="*/ 5540779 w 6480073"/>
              <a:gd name="connsiteY2" fmla="*/ 6756649 h 6858002"/>
              <a:gd name="connsiteX3" fmla="*/ 5489971 w 6480073"/>
              <a:gd name="connsiteY3" fmla="*/ 6858002 h 6858002"/>
              <a:gd name="connsiteX4" fmla="*/ 0 w 6480073"/>
              <a:gd name="connsiteY4" fmla="*/ 6858002 h 6858002"/>
              <a:gd name="connsiteX5" fmla="*/ 0 w 6480073"/>
              <a:gd name="connsiteY5" fmla="*/ 0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80073" h="6858002">
                <a:moveTo>
                  <a:pt x="6130244" y="0"/>
                </a:moveTo>
                <a:lnTo>
                  <a:pt x="6212951" y="314584"/>
                </a:lnTo>
                <a:cubicBezTo>
                  <a:pt x="6745828" y="2551616"/>
                  <a:pt x="6460994" y="4808873"/>
                  <a:pt x="5540779" y="6756649"/>
                </a:cubicBezTo>
                <a:lnTo>
                  <a:pt x="5489971" y="6858002"/>
                </a:lnTo>
                <a:lnTo>
                  <a:pt x="0" y="6858002"/>
                </a:lnTo>
                <a:lnTo>
                  <a:pt x="0"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22" name="Freeform: Shape 21">
            <a:extLst>
              <a:ext uri="{FF2B5EF4-FFF2-40B4-BE49-F238E27FC236}">
                <a16:creationId xmlns:a16="http://schemas.microsoft.com/office/drawing/2014/main" id="{AC8710B4-A815-4082-9E4F-F13A000709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249216" cy="6858001"/>
          </a:xfrm>
          <a:custGeom>
            <a:avLst/>
            <a:gdLst>
              <a:gd name="connsiteX0" fmla="*/ 0 w 6249216"/>
              <a:gd name="connsiteY0" fmla="*/ 0 h 6858001"/>
              <a:gd name="connsiteX1" fmla="*/ 5893742 w 6249216"/>
              <a:gd name="connsiteY1" fmla="*/ 1 h 6858001"/>
              <a:gd name="connsiteX2" fmla="*/ 5993697 w 6249216"/>
              <a:gd name="connsiteY2" fmla="*/ 380651 h 6858001"/>
              <a:gd name="connsiteX3" fmla="*/ 5308924 w 6249216"/>
              <a:gd name="connsiteY3" fmla="*/ 6647018 h 6858001"/>
              <a:gd name="connsiteX4" fmla="*/ 5200672 w 6249216"/>
              <a:gd name="connsiteY4" fmla="*/ 6858001 h 6858001"/>
              <a:gd name="connsiteX5" fmla="*/ 1 w 6249216"/>
              <a:gd name="connsiteY5" fmla="*/ 685800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49216" h="6858001">
                <a:moveTo>
                  <a:pt x="0" y="0"/>
                </a:moveTo>
                <a:lnTo>
                  <a:pt x="5893742" y="1"/>
                </a:lnTo>
                <a:lnTo>
                  <a:pt x="5993697" y="380651"/>
                </a:lnTo>
                <a:cubicBezTo>
                  <a:pt x="6511353" y="2559611"/>
                  <a:pt x="6222352" y="4758249"/>
                  <a:pt x="5308924" y="6647018"/>
                </a:cubicBezTo>
                <a:lnTo>
                  <a:pt x="5200672" y="6858001"/>
                </a:lnTo>
                <a:lnTo>
                  <a:pt x="1" y="6858001"/>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82984F71-0B1C-423B-A145-516C4DF6107C}"/>
              </a:ext>
            </a:extLst>
          </p:cNvPr>
          <p:cNvSpPr>
            <a:spLocks noGrp="1"/>
          </p:cNvSpPr>
          <p:nvPr>
            <p:ph type="title"/>
          </p:nvPr>
        </p:nvSpPr>
        <p:spPr>
          <a:xfrm>
            <a:off x="804673" y="1396289"/>
            <a:ext cx="4782458" cy="1325563"/>
          </a:xfrm>
        </p:spPr>
        <p:txBody>
          <a:bodyPr vert="horz" lIns="91440" tIns="45720" rIns="91440" bIns="45720" rtlCol="0" anchor="ctr">
            <a:normAutofit/>
          </a:bodyPr>
          <a:lstStyle/>
          <a:p>
            <a:r>
              <a:rPr lang="en-US" sz="4400"/>
              <a:t>Top view of pipe and wall panel</a:t>
            </a:r>
          </a:p>
        </p:txBody>
      </p:sp>
      <p:sp>
        <p:nvSpPr>
          <p:cNvPr id="7" name="Slide Number Placeholder 6">
            <a:extLst>
              <a:ext uri="{FF2B5EF4-FFF2-40B4-BE49-F238E27FC236}">
                <a16:creationId xmlns:a16="http://schemas.microsoft.com/office/drawing/2014/main" id="{487D15DA-2379-4873-8D02-E3C93AD90EAD}"/>
              </a:ext>
            </a:extLst>
          </p:cNvPr>
          <p:cNvSpPr>
            <a:spLocks noGrp="1"/>
          </p:cNvSpPr>
          <p:nvPr>
            <p:ph type="sldNum" sz="quarter" idx="12"/>
          </p:nvPr>
        </p:nvSpPr>
        <p:spPr>
          <a:xfrm>
            <a:off x="11387328" y="6107874"/>
            <a:ext cx="548640" cy="548640"/>
          </a:xfrm>
          <a:prstGeom prst="ellipse">
            <a:avLst/>
          </a:prstGeom>
          <a:solidFill>
            <a:srgbClr val="6B5B43"/>
          </a:solidFill>
        </p:spPr>
        <p:txBody>
          <a:bodyPr vert="horz" lIns="91440" tIns="45720" rIns="91440" bIns="45720" rtlCol="0" anchor="ctr">
            <a:normAutofit/>
          </a:bodyPr>
          <a:lstStyle/>
          <a:p>
            <a:pPr algn="ctr">
              <a:spcAft>
                <a:spcPts val="600"/>
              </a:spcAft>
              <a:defRPr/>
            </a:pPr>
            <a:fld id="{90359C1A-16B7-4D00-8295-87618168F1EC}" type="slidenum">
              <a:rPr lang="en-US" sz="1500">
                <a:solidFill>
                  <a:srgbClr val="FFFFFF"/>
                </a:solidFill>
                <a:latin typeface="Calibri" panose="020F0502020204030204"/>
              </a:rPr>
              <a:pPr algn="ctr">
                <a:spcAft>
                  <a:spcPts val="600"/>
                </a:spcAft>
                <a:defRPr/>
              </a:pPr>
              <a:t>14</a:t>
            </a:fld>
            <a:endParaRPr lang="en-US" sz="1500" dirty="0">
              <a:solidFill>
                <a:srgbClr val="FFFFFF"/>
              </a:solidFill>
              <a:latin typeface="Calibri" panose="020F0502020204030204"/>
            </a:endParaRPr>
          </a:p>
        </p:txBody>
      </p:sp>
      <p:sp>
        <p:nvSpPr>
          <p:cNvPr id="3" name="Date Placeholder 2">
            <a:extLst>
              <a:ext uri="{FF2B5EF4-FFF2-40B4-BE49-F238E27FC236}">
                <a16:creationId xmlns:a16="http://schemas.microsoft.com/office/drawing/2014/main" id="{1D656241-8D90-4A3C-87C0-6054566A9661}"/>
              </a:ext>
            </a:extLst>
          </p:cNvPr>
          <p:cNvSpPr>
            <a:spLocks noGrp="1"/>
          </p:cNvSpPr>
          <p:nvPr>
            <p:ph type="dt" sz="half" idx="10"/>
          </p:nvPr>
        </p:nvSpPr>
        <p:spPr>
          <a:xfrm>
            <a:off x="6206780" y="6199631"/>
            <a:ext cx="4174853" cy="365125"/>
          </a:xfrm>
        </p:spPr>
        <p:txBody>
          <a:bodyPr vert="horz" lIns="91440" tIns="45720" rIns="91440" bIns="45720" rtlCol="0" anchor="ctr">
            <a:normAutofit/>
          </a:bodyPr>
          <a:lstStyle/>
          <a:p>
            <a:pPr>
              <a:spcAft>
                <a:spcPts val="600"/>
              </a:spcAft>
              <a:defRPr/>
            </a:pPr>
            <a:fld id="{4E360CB1-C42F-4FA7-867F-628E7DDDF60A}" type="datetime3">
              <a:rPr lang="en-US" sz="1100">
                <a:solidFill>
                  <a:schemeClr val="tx1">
                    <a:alpha val="80000"/>
                  </a:schemeClr>
                </a:solidFill>
                <a:latin typeface="Calibri" panose="020F0502020204030204"/>
              </a:rPr>
              <a:pPr>
                <a:spcAft>
                  <a:spcPts val="600"/>
                </a:spcAft>
                <a:defRPr/>
              </a:pPr>
              <a:t>20 March 2021</a:t>
            </a:fld>
            <a:endParaRPr lang="en-US" sz="1100" dirty="0">
              <a:solidFill>
                <a:schemeClr val="tx1">
                  <a:alpha val="80000"/>
                </a:schemeClr>
              </a:solidFill>
              <a:latin typeface="Calibri" panose="020F0502020204030204"/>
            </a:endParaRPr>
          </a:p>
        </p:txBody>
      </p:sp>
      <p:sp>
        <p:nvSpPr>
          <p:cNvPr id="4" name="Text Placeholder 3">
            <a:extLst>
              <a:ext uri="{FF2B5EF4-FFF2-40B4-BE49-F238E27FC236}">
                <a16:creationId xmlns:a16="http://schemas.microsoft.com/office/drawing/2014/main" id="{2068C7F5-A7A6-4F63-8F53-DE94201C0501}"/>
              </a:ext>
            </a:extLst>
          </p:cNvPr>
          <p:cNvSpPr>
            <a:spLocks noGrp="1"/>
          </p:cNvSpPr>
          <p:nvPr>
            <p:ph type="body" sz="half" idx="2"/>
          </p:nvPr>
        </p:nvSpPr>
        <p:spPr>
          <a:xfrm>
            <a:off x="804672" y="2871982"/>
            <a:ext cx="4782458" cy="3181684"/>
          </a:xfrm>
        </p:spPr>
        <p:txBody>
          <a:bodyPr vert="horz" lIns="91440" tIns="45720" rIns="91440" bIns="45720" rtlCol="0" anchor="t">
            <a:normAutofit/>
          </a:bodyPr>
          <a:lstStyle/>
          <a:p>
            <a:pPr marL="342900" indent="-228600">
              <a:buFont typeface="Arial" panose="020B0604020202020204" pitchFamily="34" charset="0"/>
              <a:buChar char="•"/>
            </a:pPr>
            <a:r>
              <a:rPr lang="en-US" sz="1800" dirty="0"/>
              <a:t>Plan view of pipe interior with wall panel shows flexibility and adjustability in assembly.</a:t>
            </a:r>
          </a:p>
          <a:p>
            <a:pPr marL="342900" indent="-228600">
              <a:buFont typeface="Arial" panose="020B0604020202020204" pitchFamily="34" charset="0"/>
              <a:buChar char="•"/>
            </a:pPr>
            <a:r>
              <a:rPr lang="en-US" sz="1800" dirty="0"/>
              <a:t>Wall panel slides back and forth as needed.</a:t>
            </a:r>
          </a:p>
          <a:p>
            <a:pPr marL="342900" indent="-228600">
              <a:buFont typeface="Arial" panose="020B0604020202020204" pitchFamily="34" charset="0"/>
              <a:buChar char="•"/>
            </a:pPr>
            <a:r>
              <a:rPr lang="en-US" sz="1800" dirty="0"/>
              <a:t>4-inch diameter pipe allows for 2-inches of wall panel adjustment.</a:t>
            </a:r>
          </a:p>
          <a:p>
            <a:pPr marL="342900" indent="-228600">
              <a:buFont typeface="Arial" panose="020B0604020202020204" pitchFamily="34" charset="0"/>
              <a:buChar char="•"/>
            </a:pPr>
            <a:r>
              <a:rPr lang="en-US" sz="1800" dirty="0"/>
              <a:t>Sewer pipe repurposed as drainage pipe at end of life.</a:t>
            </a:r>
          </a:p>
        </p:txBody>
      </p:sp>
      <p:sp>
        <p:nvSpPr>
          <p:cNvPr id="10" name="Footer Placeholder 4">
            <a:extLst>
              <a:ext uri="{FF2B5EF4-FFF2-40B4-BE49-F238E27FC236}">
                <a16:creationId xmlns:a16="http://schemas.microsoft.com/office/drawing/2014/main" id="{8E2B3068-6622-47CF-8344-574AC483D85D}"/>
              </a:ext>
            </a:extLst>
          </p:cNvPr>
          <p:cNvSpPr>
            <a:spLocks noGrp="1"/>
          </p:cNvSpPr>
          <p:nvPr>
            <p:ph type="ftr" sz="quarter" idx="11"/>
          </p:nvPr>
        </p:nvSpPr>
        <p:spPr>
          <a:xfrm>
            <a:off x="250441" y="6221627"/>
            <a:ext cx="5170961" cy="365125"/>
          </a:xfrm>
        </p:spPr>
        <p:txBody>
          <a:bodyPr vert="horz" lIns="91440" tIns="45720" rIns="91440" bIns="45720" rtlCol="0" anchor="ctr">
            <a:noAutofit/>
          </a:bodyPr>
          <a:lstStyle/>
          <a:p>
            <a:pPr defTabSz="457200">
              <a:spcAft>
                <a:spcPts val="600"/>
              </a:spcAft>
            </a:pPr>
            <a:r>
              <a:rPr lang="en-US" sz="1800" kern="1200" dirty="0">
                <a:solidFill>
                  <a:schemeClr val="tx1">
                    <a:alpha val="80000"/>
                  </a:schemeClr>
                </a:solidFill>
                <a:latin typeface="+mn-lt"/>
                <a:ea typeface="+mn-ea"/>
                <a:cs typeface="+mn-cs"/>
              </a:rPr>
              <a:t>Spring 2021 </a:t>
            </a:r>
            <a:r>
              <a:rPr lang="en-US" sz="1800" dirty="0">
                <a:solidFill>
                  <a:schemeClr val="tx1">
                    <a:alpha val="80000"/>
                  </a:schemeClr>
                </a:solidFill>
              </a:rPr>
              <a:t>semester offer, </a:t>
            </a:r>
            <a:r>
              <a:rPr lang="en-US" sz="1800" kern="1200" dirty="0">
                <a:solidFill>
                  <a:schemeClr val="tx1">
                    <a:alpha val="80000"/>
                  </a:schemeClr>
                </a:solidFill>
                <a:latin typeface="+mn-lt"/>
                <a:ea typeface="+mn-ea"/>
                <a:cs typeface="+mn-cs"/>
              </a:rPr>
              <a:t>Richard Davids, </a:t>
            </a:r>
            <a:r>
              <a:rPr lang="en-US" sz="1800" dirty="0">
                <a:solidFill>
                  <a:schemeClr val="tx1">
                    <a:alpha val="80000"/>
                  </a:schemeClr>
                </a:solidFill>
              </a:rPr>
              <a:t>Sponsor</a:t>
            </a:r>
            <a:endParaRPr lang="en-US" sz="1800" kern="1200" dirty="0">
              <a:solidFill>
                <a:schemeClr val="tx1">
                  <a:alpha val="80000"/>
                </a:schemeClr>
              </a:solidFill>
              <a:latin typeface="+mn-lt"/>
              <a:ea typeface="+mn-ea"/>
              <a:cs typeface="+mn-cs"/>
            </a:endParaRPr>
          </a:p>
        </p:txBody>
      </p:sp>
    </p:spTree>
    <p:extLst>
      <p:ext uri="{BB962C8B-B14F-4D97-AF65-F5344CB8AC3E}">
        <p14:creationId xmlns:p14="http://schemas.microsoft.com/office/powerpoint/2010/main" val="2395271234"/>
      </p:ext>
    </p:extLst>
  </p:cSld>
  <p:clrMapOvr>
    <a:overrideClrMapping bg1="dk1" tx1="lt1" bg2="dk2" tx2="lt2" accent1="accent1" accent2="accent2" accent3="accent3" accent4="accent4" accent5="accent5" accent6="accent6" hlink="hlink" folHlink="folHlink"/>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B3C39D-F81A-4D77-8354-1001E85A9C5B}"/>
              </a:ext>
            </a:extLst>
          </p:cNvPr>
          <p:cNvSpPr>
            <a:spLocks noGrp="1"/>
          </p:cNvSpPr>
          <p:nvPr>
            <p:ph type="title"/>
          </p:nvPr>
        </p:nvSpPr>
        <p:spPr/>
        <p:txBody>
          <a:bodyPr/>
          <a:lstStyle/>
          <a:p>
            <a:r>
              <a:rPr lang="en-US" dirty="0"/>
              <a:t>Manufacturing and Estimated Material Cost</a:t>
            </a:r>
          </a:p>
        </p:txBody>
      </p:sp>
      <p:sp>
        <p:nvSpPr>
          <p:cNvPr id="3" name="Text Placeholder 2">
            <a:extLst>
              <a:ext uri="{FF2B5EF4-FFF2-40B4-BE49-F238E27FC236}">
                <a16:creationId xmlns:a16="http://schemas.microsoft.com/office/drawing/2014/main" id="{377BFBEC-E3F3-4CE4-9DC3-88A1446E2BFF}"/>
              </a:ext>
            </a:extLst>
          </p:cNvPr>
          <p:cNvSpPr>
            <a:spLocks noGrp="1"/>
          </p:cNvSpPr>
          <p:nvPr>
            <p:ph type="body" idx="1"/>
          </p:nvPr>
        </p:nvSpPr>
        <p:spPr>
          <a:xfrm>
            <a:off x="1078580" y="1372485"/>
            <a:ext cx="5157787" cy="823912"/>
          </a:xfrm>
        </p:spPr>
        <p:txBody>
          <a:bodyPr/>
          <a:lstStyle/>
          <a:p>
            <a:r>
              <a:rPr lang="en-US" dirty="0"/>
              <a:t>Pre-fabricated or shipping units</a:t>
            </a:r>
          </a:p>
        </p:txBody>
      </p:sp>
      <p:sp>
        <p:nvSpPr>
          <p:cNvPr id="4" name="Content Placeholder 3">
            <a:extLst>
              <a:ext uri="{FF2B5EF4-FFF2-40B4-BE49-F238E27FC236}">
                <a16:creationId xmlns:a16="http://schemas.microsoft.com/office/drawing/2014/main" id="{5949D24B-3065-4253-AE69-02776FCF6AFD}"/>
              </a:ext>
            </a:extLst>
          </p:cNvPr>
          <p:cNvSpPr>
            <a:spLocks noGrp="1"/>
          </p:cNvSpPr>
          <p:nvPr>
            <p:ph sz="half" idx="2"/>
          </p:nvPr>
        </p:nvSpPr>
        <p:spPr>
          <a:xfrm>
            <a:off x="839788" y="2202215"/>
            <a:ext cx="5157787" cy="3971437"/>
          </a:xfrm>
        </p:spPr>
        <p:txBody>
          <a:bodyPr>
            <a:normAutofit fontScale="77500" lnSpcReduction="20000"/>
          </a:bodyPr>
          <a:lstStyle/>
          <a:p>
            <a:r>
              <a:rPr lang="en-US" dirty="0"/>
              <a:t>Hinged door and frame</a:t>
            </a:r>
          </a:p>
          <a:p>
            <a:r>
              <a:rPr lang="en-US" dirty="0"/>
              <a:t>Base pallet</a:t>
            </a:r>
          </a:p>
          <a:p>
            <a:r>
              <a:rPr lang="en-US" dirty="0"/>
              <a:t>Roof pallet</a:t>
            </a:r>
          </a:p>
          <a:p>
            <a:r>
              <a:rPr lang="en-US" dirty="0"/>
              <a:t>Solar panel</a:t>
            </a:r>
          </a:p>
          <a:p>
            <a:r>
              <a:rPr lang="en-US" dirty="0"/>
              <a:t>Wood toilet box</a:t>
            </a:r>
          </a:p>
          <a:p>
            <a:r>
              <a:rPr lang="en-US" dirty="0"/>
              <a:t>Wood step</a:t>
            </a:r>
          </a:p>
          <a:p>
            <a:r>
              <a:rPr lang="en-US" dirty="0"/>
              <a:t>Pre-cut plastic sewer pipes (6)</a:t>
            </a:r>
          </a:p>
          <a:p>
            <a:r>
              <a:rPr lang="en-US" dirty="0"/>
              <a:t>‘</a:t>
            </a:r>
            <a:r>
              <a:rPr lang="en-US" dirty="0" err="1"/>
              <a:t>SanPlat</a:t>
            </a:r>
            <a:r>
              <a:rPr lang="en-US" dirty="0"/>
              <a:t>’ or toilet seat</a:t>
            </a:r>
          </a:p>
          <a:p>
            <a:r>
              <a:rPr lang="en-US" dirty="0"/>
              <a:t>Cloth shoe rack</a:t>
            </a:r>
          </a:p>
          <a:p>
            <a:r>
              <a:rPr lang="en-US" dirty="0"/>
              <a:t>Silicone adhesive</a:t>
            </a:r>
          </a:p>
          <a:p>
            <a:r>
              <a:rPr lang="en-US" dirty="0"/>
              <a:t>Wiring harnesses</a:t>
            </a:r>
          </a:p>
          <a:p>
            <a:endParaRPr lang="en-US" dirty="0"/>
          </a:p>
        </p:txBody>
      </p:sp>
      <p:sp>
        <p:nvSpPr>
          <p:cNvPr id="5" name="Text Placeholder 4">
            <a:extLst>
              <a:ext uri="{FF2B5EF4-FFF2-40B4-BE49-F238E27FC236}">
                <a16:creationId xmlns:a16="http://schemas.microsoft.com/office/drawing/2014/main" id="{1DEB87DB-94D4-4B27-8EC1-781B749ACBB7}"/>
              </a:ext>
            </a:extLst>
          </p:cNvPr>
          <p:cNvSpPr>
            <a:spLocks noGrp="1"/>
          </p:cNvSpPr>
          <p:nvPr>
            <p:ph type="body" sz="quarter" idx="3"/>
          </p:nvPr>
        </p:nvSpPr>
        <p:spPr>
          <a:xfrm>
            <a:off x="6410992" y="1372485"/>
            <a:ext cx="5183188" cy="823912"/>
          </a:xfrm>
        </p:spPr>
        <p:txBody>
          <a:bodyPr/>
          <a:lstStyle/>
          <a:p>
            <a:r>
              <a:rPr lang="en-US" dirty="0"/>
              <a:t>Retail Material Cost Estimates</a:t>
            </a:r>
          </a:p>
        </p:txBody>
      </p:sp>
      <p:sp>
        <p:nvSpPr>
          <p:cNvPr id="6" name="Content Placeholder 5">
            <a:extLst>
              <a:ext uri="{FF2B5EF4-FFF2-40B4-BE49-F238E27FC236}">
                <a16:creationId xmlns:a16="http://schemas.microsoft.com/office/drawing/2014/main" id="{E4476676-5DFA-46A6-A05B-784D5426DF72}"/>
              </a:ext>
            </a:extLst>
          </p:cNvPr>
          <p:cNvSpPr>
            <a:spLocks noGrp="1"/>
          </p:cNvSpPr>
          <p:nvPr>
            <p:ph sz="quarter" idx="4"/>
          </p:nvPr>
        </p:nvSpPr>
        <p:spPr>
          <a:xfrm>
            <a:off x="6172200" y="2202216"/>
            <a:ext cx="5183188" cy="3684588"/>
          </a:xfrm>
        </p:spPr>
        <p:txBody>
          <a:bodyPr>
            <a:noAutofit/>
          </a:bodyPr>
          <a:lstStyle/>
          <a:p>
            <a:r>
              <a:rPr lang="en-US" sz="1800" dirty="0"/>
              <a:t>10’ sewer pipe @$9 each = $54</a:t>
            </a:r>
          </a:p>
          <a:p>
            <a:r>
              <a:rPr lang="en-US" sz="1800" dirty="0"/>
              <a:t>6 4’x8’ OSB sheets @$25 each = $150</a:t>
            </a:r>
          </a:p>
          <a:p>
            <a:r>
              <a:rPr lang="en-US" sz="1800" dirty="0"/>
              <a:t>Cloth shoe rack = $12</a:t>
            </a:r>
          </a:p>
          <a:p>
            <a:r>
              <a:rPr lang="en-US" sz="1800" dirty="0"/>
              <a:t>‘Sanplat’ or toilet seat = $25</a:t>
            </a:r>
          </a:p>
          <a:p>
            <a:r>
              <a:rPr lang="en-US" sz="1800" dirty="0"/>
              <a:t>Plastic 55-gallon drum = $45</a:t>
            </a:r>
          </a:p>
          <a:p>
            <a:r>
              <a:rPr lang="en-US" sz="1800" dirty="0"/>
              <a:t>Miscellaneous hardware and lumber = $50</a:t>
            </a:r>
          </a:p>
          <a:p>
            <a:endParaRPr lang="en-US" sz="1800" dirty="0"/>
          </a:p>
          <a:p>
            <a:r>
              <a:rPr lang="en-US" sz="1800" dirty="0"/>
              <a:t>Total material estimate = $336*</a:t>
            </a:r>
          </a:p>
          <a:p>
            <a:endParaRPr lang="en-US" sz="1800" dirty="0"/>
          </a:p>
          <a:p>
            <a:pPr marL="0" indent="0">
              <a:buNone/>
            </a:pPr>
            <a:r>
              <a:rPr lang="en-US" sz="1800" dirty="0"/>
              <a:t>* does not include electronics estimated at $400</a:t>
            </a:r>
          </a:p>
        </p:txBody>
      </p:sp>
      <p:sp>
        <p:nvSpPr>
          <p:cNvPr id="7" name="Date Placeholder 6">
            <a:extLst>
              <a:ext uri="{FF2B5EF4-FFF2-40B4-BE49-F238E27FC236}">
                <a16:creationId xmlns:a16="http://schemas.microsoft.com/office/drawing/2014/main" id="{B2E6DD06-98BC-4D04-A91C-1CE58AAC2FA7}"/>
              </a:ext>
            </a:extLst>
          </p:cNvPr>
          <p:cNvSpPr>
            <a:spLocks noGrp="1"/>
          </p:cNvSpPr>
          <p:nvPr>
            <p:ph type="dt" sz="half" idx="10"/>
          </p:nvPr>
        </p:nvSpPr>
        <p:spPr>
          <a:xfrm>
            <a:off x="6172200" y="6310312"/>
            <a:ext cx="2743200" cy="365125"/>
          </a:xfrm>
        </p:spPr>
        <p:txBody>
          <a:bodyPr/>
          <a:lstStyle/>
          <a:p>
            <a:fld id="{E9EE0912-DDBE-4FF0-AE30-38E58EDEDB69}" type="datetime3">
              <a:rPr lang="en-US" smtClean="0"/>
              <a:t>20 March 2021</a:t>
            </a:fld>
            <a:endParaRPr lang="en-US" dirty="0"/>
          </a:p>
        </p:txBody>
      </p:sp>
      <p:sp>
        <p:nvSpPr>
          <p:cNvPr id="9" name="Slide Number Placeholder 8">
            <a:extLst>
              <a:ext uri="{FF2B5EF4-FFF2-40B4-BE49-F238E27FC236}">
                <a16:creationId xmlns:a16="http://schemas.microsoft.com/office/drawing/2014/main" id="{B1020576-9E3A-49C5-A35A-6B0FC40B5243}"/>
              </a:ext>
            </a:extLst>
          </p:cNvPr>
          <p:cNvSpPr>
            <a:spLocks noGrp="1"/>
          </p:cNvSpPr>
          <p:nvPr>
            <p:ph type="sldNum" sz="quarter" idx="12"/>
          </p:nvPr>
        </p:nvSpPr>
        <p:spPr/>
        <p:txBody>
          <a:bodyPr/>
          <a:lstStyle/>
          <a:p>
            <a:fld id="{90359C1A-16B7-4D00-8295-87618168F1EC}" type="slidenum">
              <a:rPr lang="en-US" smtClean="0"/>
              <a:t>15</a:t>
            </a:fld>
            <a:endParaRPr lang="en-US"/>
          </a:p>
        </p:txBody>
      </p:sp>
      <p:sp>
        <p:nvSpPr>
          <p:cNvPr id="10" name="Footer Placeholder 4">
            <a:extLst>
              <a:ext uri="{FF2B5EF4-FFF2-40B4-BE49-F238E27FC236}">
                <a16:creationId xmlns:a16="http://schemas.microsoft.com/office/drawing/2014/main" id="{035BF068-70EE-4060-AC1C-40F26EC0D636}"/>
              </a:ext>
            </a:extLst>
          </p:cNvPr>
          <p:cNvSpPr>
            <a:spLocks noGrp="1"/>
          </p:cNvSpPr>
          <p:nvPr>
            <p:ph type="ftr" sz="quarter" idx="11"/>
          </p:nvPr>
        </p:nvSpPr>
        <p:spPr>
          <a:xfrm>
            <a:off x="838200" y="6250748"/>
            <a:ext cx="5170961" cy="365125"/>
          </a:xfrm>
        </p:spPr>
        <p:txBody>
          <a:bodyPr vert="horz" lIns="91440" tIns="45720" rIns="91440" bIns="45720" rtlCol="0" anchor="ctr">
            <a:noAutofit/>
          </a:bodyPr>
          <a:lstStyle/>
          <a:p>
            <a:pPr defTabSz="457200">
              <a:spcAft>
                <a:spcPts val="600"/>
              </a:spcAft>
            </a:pPr>
            <a:r>
              <a:rPr lang="en-US" sz="1800" kern="1200" dirty="0">
                <a:solidFill>
                  <a:schemeClr val="tx1">
                    <a:alpha val="80000"/>
                  </a:schemeClr>
                </a:solidFill>
                <a:latin typeface="+mn-lt"/>
                <a:ea typeface="+mn-ea"/>
                <a:cs typeface="+mn-cs"/>
              </a:rPr>
              <a:t>Spring 2021 </a:t>
            </a:r>
            <a:r>
              <a:rPr lang="en-US" sz="1800" dirty="0">
                <a:solidFill>
                  <a:schemeClr val="tx1">
                    <a:alpha val="80000"/>
                  </a:schemeClr>
                </a:solidFill>
              </a:rPr>
              <a:t>semester offer, </a:t>
            </a:r>
            <a:r>
              <a:rPr lang="en-US" sz="1800" kern="1200" dirty="0">
                <a:solidFill>
                  <a:schemeClr val="tx1">
                    <a:alpha val="80000"/>
                  </a:schemeClr>
                </a:solidFill>
                <a:latin typeface="+mn-lt"/>
                <a:ea typeface="+mn-ea"/>
                <a:cs typeface="+mn-cs"/>
              </a:rPr>
              <a:t>Richard Davids, </a:t>
            </a:r>
            <a:r>
              <a:rPr lang="en-US" sz="1800" dirty="0">
                <a:solidFill>
                  <a:schemeClr val="tx1">
                    <a:alpha val="80000"/>
                  </a:schemeClr>
                </a:solidFill>
              </a:rPr>
              <a:t>Sponsor</a:t>
            </a:r>
            <a:endParaRPr lang="en-US" sz="1800" kern="1200" dirty="0">
              <a:solidFill>
                <a:schemeClr val="tx1">
                  <a:alpha val="80000"/>
                </a:schemeClr>
              </a:solidFill>
              <a:latin typeface="+mn-lt"/>
              <a:ea typeface="+mn-ea"/>
              <a:cs typeface="+mn-cs"/>
            </a:endParaRPr>
          </a:p>
        </p:txBody>
      </p:sp>
    </p:spTree>
    <p:extLst>
      <p:ext uri="{BB962C8B-B14F-4D97-AF65-F5344CB8AC3E}">
        <p14:creationId xmlns:p14="http://schemas.microsoft.com/office/powerpoint/2010/main" val="22787013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 name="Rectangle 10">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7" y="321731"/>
            <a:ext cx="4142096" cy="6213425"/>
          </a:xfrm>
          <a:prstGeom prst="rect">
            <a:avLst/>
          </a:prstGeom>
          <a:solidFill>
            <a:schemeClr val="accent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F356B2D5-99F7-46B0-ADF4-BF0C03F463DF}"/>
              </a:ext>
            </a:extLst>
          </p:cNvPr>
          <p:cNvSpPr>
            <a:spLocks noGrp="1"/>
          </p:cNvSpPr>
          <p:nvPr>
            <p:ph type="title"/>
          </p:nvPr>
        </p:nvSpPr>
        <p:spPr>
          <a:xfrm>
            <a:off x="524256" y="583616"/>
            <a:ext cx="3722141" cy="5520579"/>
          </a:xfrm>
        </p:spPr>
        <p:txBody>
          <a:bodyPr>
            <a:normAutofit/>
          </a:bodyPr>
          <a:lstStyle/>
          <a:p>
            <a:r>
              <a:rPr lang="en-US" dirty="0">
                <a:solidFill>
                  <a:srgbClr val="FFFFFF"/>
                </a:solidFill>
              </a:rPr>
              <a:t>Challenges</a:t>
            </a:r>
          </a:p>
        </p:txBody>
      </p:sp>
      <p:sp>
        <p:nvSpPr>
          <p:cNvPr id="5" name="Footer Placeholder 4">
            <a:extLst>
              <a:ext uri="{FF2B5EF4-FFF2-40B4-BE49-F238E27FC236}">
                <a16:creationId xmlns:a16="http://schemas.microsoft.com/office/drawing/2014/main" id="{09809AFE-9224-4DC9-894D-1A858D0401D9}"/>
              </a:ext>
            </a:extLst>
          </p:cNvPr>
          <p:cNvSpPr>
            <a:spLocks noGrp="1"/>
          </p:cNvSpPr>
          <p:nvPr>
            <p:ph type="ftr" sz="quarter" idx="11"/>
          </p:nvPr>
        </p:nvSpPr>
        <p:spPr>
          <a:xfrm>
            <a:off x="4934270" y="6535157"/>
            <a:ext cx="5346322" cy="274320"/>
          </a:xfrm>
        </p:spPr>
        <p:txBody>
          <a:bodyPr>
            <a:normAutofit/>
          </a:bodyPr>
          <a:lstStyle/>
          <a:p>
            <a:pPr algn="l">
              <a:spcAft>
                <a:spcPts val="600"/>
              </a:spcAft>
            </a:pPr>
            <a:r>
              <a:rPr lang="en-US" sz="1050">
                <a:solidFill>
                  <a:schemeClr val="tx1">
                    <a:lumMod val="50000"/>
                    <a:lumOff val="50000"/>
                  </a:schemeClr>
                </a:solidFill>
              </a:rPr>
              <a:t>Richard Davids, Sponsor</a:t>
            </a:r>
          </a:p>
        </p:txBody>
      </p:sp>
      <p:sp>
        <p:nvSpPr>
          <p:cNvPr id="26" name="Rectangle 12">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29503" y="321732"/>
            <a:ext cx="7240765"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F859CEE8-130F-4EBB-ADA3-674F735EC49F}"/>
              </a:ext>
            </a:extLst>
          </p:cNvPr>
          <p:cNvSpPr>
            <a:spLocks noGrp="1"/>
          </p:cNvSpPr>
          <p:nvPr>
            <p:ph idx="1"/>
          </p:nvPr>
        </p:nvSpPr>
        <p:spPr>
          <a:xfrm>
            <a:off x="4934269" y="583616"/>
            <a:ext cx="6930184" cy="5520579"/>
          </a:xfrm>
        </p:spPr>
        <p:txBody>
          <a:bodyPr anchor="ctr">
            <a:noAutofit/>
          </a:bodyPr>
          <a:lstStyle/>
          <a:p>
            <a:r>
              <a:rPr lang="en-US" sz="2400" dirty="0">
                <a:solidFill>
                  <a:srgbClr val="FFFFFF"/>
                </a:solidFill>
              </a:rPr>
              <a:t>Design a Sanitary Platform</a:t>
            </a:r>
          </a:p>
          <a:p>
            <a:pPr lvl="1"/>
            <a:r>
              <a:rPr lang="en-US" dirty="0">
                <a:solidFill>
                  <a:srgbClr val="FFFFFF"/>
                </a:solidFill>
              </a:rPr>
              <a:t>Capture splash water during cleansing and direct to solids drum.</a:t>
            </a:r>
          </a:p>
          <a:p>
            <a:r>
              <a:rPr lang="en-US" sz="2400" dirty="0">
                <a:solidFill>
                  <a:srgbClr val="FFFFFF"/>
                </a:solidFill>
              </a:rPr>
              <a:t>Provide Lighting</a:t>
            </a:r>
          </a:p>
          <a:p>
            <a:pPr lvl="1"/>
            <a:r>
              <a:rPr lang="en-US" dirty="0">
                <a:solidFill>
                  <a:srgbClr val="FFFFFF"/>
                </a:solidFill>
              </a:rPr>
              <a:t>Interior and exterior.</a:t>
            </a:r>
          </a:p>
          <a:p>
            <a:pPr lvl="1"/>
            <a:r>
              <a:rPr lang="en-US" dirty="0">
                <a:solidFill>
                  <a:srgbClr val="FFFFFF"/>
                </a:solidFill>
              </a:rPr>
              <a:t>Color discourages insects.</a:t>
            </a:r>
          </a:p>
          <a:p>
            <a:r>
              <a:rPr lang="en-US" sz="2400" dirty="0">
                <a:solidFill>
                  <a:srgbClr val="FFFFFF"/>
                </a:solidFill>
              </a:rPr>
              <a:t>Protect Electronics</a:t>
            </a:r>
          </a:p>
          <a:p>
            <a:pPr lvl="1"/>
            <a:r>
              <a:rPr lang="en-US" dirty="0">
                <a:solidFill>
                  <a:srgbClr val="FFFFFF"/>
                </a:solidFill>
              </a:rPr>
              <a:t>Design for heat dissipation, wiring integrity, and safety.</a:t>
            </a:r>
          </a:p>
          <a:p>
            <a:r>
              <a:rPr lang="en-US" sz="2400" dirty="0">
                <a:solidFill>
                  <a:srgbClr val="FFFFFF"/>
                </a:solidFill>
              </a:rPr>
              <a:t>Design a Leak-proof Liquid Transfer between drums</a:t>
            </a:r>
          </a:p>
          <a:p>
            <a:pPr lvl="1"/>
            <a:r>
              <a:rPr lang="en-US" dirty="0">
                <a:solidFill>
                  <a:srgbClr val="FFFFFF"/>
                </a:solidFill>
              </a:rPr>
              <a:t>Design a hard connection to solid tank; soft connection to pipe and liquid tank</a:t>
            </a:r>
          </a:p>
        </p:txBody>
      </p:sp>
      <p:sp>
        <p:nvSpPr>
          <p:cNvPr id="4" name="Date Placeholder 3">
            <a:extLst>
              <a:ext uri="{FF2B5EF4-FFF2-40B4-BE49-F238E27FC236}">
                <a16:creationId xmlns:a16="http://schemas.microsoft.com/office/drawing/2014/main" id="{540B1653-D86D-4C21-A946-31ECFC4CB981}"/>
              </a:ext>
            </a:extLst>
          </p:cNvPr>
          <p:cNvSpPr>
            <a:spLocks noGrp="1"/>
          </p:cNvSpPr>
          <p:nvPr>
            <p:ph type="dt" sz="half" idx="10"/>
          </p:nvPr>
        </p:nvSpPr>
        <p:spPr>
          <a:xfrm>
            <a:off x="521208" y="6535157"/>
            <a:ext cx="2154143" cy="274320"/>
          </a:xfrm>
        </p:spPr>
        <p:txBody>
          <a:bodyPr>
            <a:normAutofit/>
          </a:bodyPr>
          <a:lstStyle/>
          <a:p>
            <a:pPr>
              <a:spcAft>
                <a:spcPts val="600"/>
              </a:spcAft>
            </a:pPr>
            <a:fld id="{F0F59CBF-B2F2-47AB-9435-12038661A25F}" type="datetime3">
              <a:rPr lang="en-US" sz="1050">
                <a:solidFill>
                  <a:schemeClr val="tx1">
                    <a:lumMod val="50000"/>
                    <a:lumOff val="50000"/>
                  </a:schemeClr>
                </a:solidFill>
              </a:rPr>
              <a:pPr>
                <a:spcAft>
                  <a:spcPts val="600"/>
                </a:spcAft>
              </a:pPr>
              <a:t>20 March 2021</a:t>
            </a:fld>
            <a:endParaRPr lang="en-US" sz="1050">
              <a:solidFill>
                <a:schemeClr val="tx1">
                  <a:lumMod val="50000"/>
                  <a:lumOff val="50000"/>
                </a:schemeClr>
              </a:solidFill>
            </a:endParaRPr>
          </a:p>
        </p:txBody>
      </p:sp>
      <p:sp>
        <p:nvSpPr>
          <p:cNvPr id="6" name="Slide Number Placeholder 5">
            <a:extLst>
              <a:ext uri="{FF2B5EF4-FFF2-40B4-BE49-F238E27FC236}">
                <a16:creationId xmlns:a16="http://schemas.microsoft.com/office/drawing/2014/main" id="{2811B251-3B7E-4B87-B9FE-D06903CD21F3}"/>
              </a:ext>
            </a:extLst>
          </p:cNvPr>
          <p:cNvSpPr>
            <a:spLocks noGrp="1"/>
          </p:cNvSpPr>
          <p:nvPr>
            <p:ph type="sldNum" sz="quarter" idx="12"/>
          </p:nvPr>
        </p:nvSpPr>
        <p:spPr>
          <a:xfrm>
            <a:off x="10554791" y="6535157"/>
            <a:ext cx="973667" cy="274320"/>
          </a:xfrm>
        </p:spPr>
        <p:txBody>
          <a:bodyPr>
            <a:normAutofit/>
          </a:bodyPr>
          <a:lstStyle/>
          <a:p>
            <a:pPr>
              <a:spcAft>
                <a:spcPts val="600"/>
              </a:spcAft>
            </a:pPr>
            <a:fld id="{90359C1A-16B7-4D00-8295-87618168F1EC}" type="slidenum">
              <a:rPr lang="en-US" sz="1050">
                <a:solidFill>
                  <a:schemeClr val="tx1">
                    <a:lumMod val="50000"/>
                    <a:lumOff val="50000"/>
                  </a:schemeClr>
                </a:solidFill>
              </a:rPr>
              <a:pPr>
                <a:spcAft>
                  <a:spcPts val="600"/>
                </a:spcAft>
              </a:pPr>
              <a:t>16</a:t>
            </a:fld>
            <a:endParaRPr lang="en-US" sz="1050">
              <a:solidFill>
                <a:schemeClr val="tx1">
                  <a:lumMod val="50000"/>
                  <a:lumOff val="50000"/>
                </a:schemeClr>
              </a:solidFill>
            </a:endParaRPr>
          </a:p>
        </p:txBody>
      </p:sp>
    </p:spTree>
    <p:extLst>
      <p:ext uri="{BB962C8B-B14F-4D97-AF65-F5344CB8AC3E}">
        <p14:creationId xmlns:p14="http://schemas.microsoft.com/office/powerpoint/2010/main" val="29263897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7" name="Rectangle 36">
            <a:extLst>
              <a:ext uri="{FF2B5EF4-FFF2-40B4-BE49-F238E27FC236}">
                <a16:creationId xmlns:a16="http://schemas.microsoft.com/office/drawing/2014/main" id="{8F7AFB9A-7364-478C-B48B-8523CDD9AE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39" name="Freeform: Shape 38">
            <a:extLst>
              <a:ext uri="{FF2B5EF4-FFF2-40B4-BE49-F238E27FC236}">
                <a16:creationId xmlns:a16="http://schemas.microsoft.com/office/drawing/2014/main" id="{36678033-86B6-40E6-BE90-78D8ED4E3A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96002" cy="6858000"/>
          </a:xfrm>
          <a:custGeom>
            <a:avLst/>
            <a:gdLst>
              <a:gd name="connsiteX0" fmla="*/ 0 w 6096002"/>
              <a:gd name="connsiteY0" fmla="*/ 0 h 6858000"/>
              <a:gd name="connsiteX1" fmla="*/ 4885967 w 6096002"/>
              <a:gd name="connsiteY1" fmla="*/ 0 h 6858000"/>
              <a:gd name="connsiteX2" fmla="*/ 4946007 w 6096002"/>
              <a:gd name="connsiteY2" fmla="*/ 69271 h 6858000"/>
              <a:gd name="connsiteX3" fmla="*/ 6096002 w 6096002"/>
              <a:gd name="connsiteY3" fmla="*/ 3429000 h 6858000"/>
              <a:gd name="connsiteX4" fmla="*/ 4946007 w 6096002"/>
              <a:gd name="connsiteY4" fmla="*/ 6788730 h 6858000"/>
              <a:gd name="connsiteX5" fmla="*/ 4885967 w 6096002"/>
              <a:gd name="connsiteY5" fmla="*/ 6858000 h 6858000"/>
              <a:gd name="connsiteX6" fmla="*/ 0 w 609600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2" h="6858000">
                <a:moveTo>
                  <a:pt x="0" y="0"/>
                </a:moveTo>
                <a:lnTo>
                  <a:pt x="4885967" y="0"/>
                </a:lnTo>
                <a:lnTo>
                  <a:pt x="4946007" y="69271"/>
                </a:lnTo>
                <a:cubicBezTo>
                  <a:pt x="5656533" y="929100"/>
                  <a:pt x="6096002" y="2116944"/>
                  <a:pt x="6096002" y="3429000"/>
                </a:cubicBezTo>
                <a:cubicBezTo>
                  <a:pt x="6096002" y="4741056"/>
                  <a:pt x="5656533" y="5928900"/>
                  <a:pt x="4946007" y="6788730"/>
                </a:cubicBezTo>
                <a:lnTo>
                  <a:pt x="4885967" y="6858000"/>
                </a:lnTo>
                <a:lnTo>
                  <a:pt x="0" y="6858000"/>
                </a:lnTo>
                <a:close/>
              </a:path>
            </a:pathLst>
          </a:custGeom>
          <a:ln w="9525">
            <a:solidFill>
              <a:srgbClr val="EFEFEF"/>
            </a:solidFill>
          </a:ln>
          <a:effectLst>
            <a:outerShdw blurRad="88900" dist="38100" algn="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46" name="Freeform: Shape 40">
            <a:extLst>
              <a:ext uri="{FF2B5EF4-FFF2-40B4-BE49-F238E27FC236}">
                <a16:creationId xmlns:a16="http://schemas.microsoft.com/office/drawing/2014/main" id="{D2542E1A-076E-4A34-BB67-2BF961754E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85370" cy="6858000"/>
          </a:xfrm>
          <a:custGeom>
            <a:avLst/>
            <a:gdLst>
              <a:gd name="connsiteX0" fmla="*/ 0 w 6085370"/>
              <a:gd name="connsiteY0" fmla="*/ 0 h 6858000"/>
              <a:gd name="connsiteX1" fmla="*/ 4875335 w 6085370"/>
              <a:gd name="connsiteY1" fmla="*/ 0 h 6858000"/>
              <a:gd name="connsiteX2" fmla="*/ 4935375 w 6085370"/>
              <a:gd name="connsiteY2" fmla="*/ 69271 h 6858000"/>
              <a:gd name="connsiteX3" fmla="*/ 6085370 w 6085370"/>
              <a:gd name="connsiteY3" fmla="*/ 3429000 h 6858000"/>
              <a:gd name="connsiteX4" fmla="*/ 4935375 w 6085370"/>
              <a:gd name="connsiteY4" fmla="*/ 6788730 h 6858000"/>
              <a:gd name="connsiteX5" fmla="*/ 4875335 w 6085370"/>
              <a:gd name="connsiteY5" fmla="*/ 6858000 h 6858000"/>
              <a:gd name="connsiteX6" fmla="*/ 0 w 608537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5370" h="6858000">
                <a:moveTo>
                  <a:pt x="0" y="0"/>
                </a:moveTo>
                <a:lnTo>
                  <a:pt x="4875335" y="0"/>
                </a:lnTo>
                <a:lnTo>
                  <a:pt x="4935375" y="69271"/>
                </a:lnTo>
                <a:cubicBezTo>
                  <a:pt x="5645901" y="929100"/>
                  <a:pt x="6085370" y="2116944"/>
                  <a:pt x="6085370" y="3429000"/>
                </a:cubicBezTo>
                <a:cubicBezTo>
                  <a:pt x="6085370" y="4741056"/>
                  <a:pt x="5645901" y="5928900"/>
                  <a:pt x="4935375" y="6788730"/>
                </a:cubicBezTo>
                <a:lnTo>
                  <a:pt x="4875335"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F8D9841-ACF2-452B-ACDC-945BEDCE99AD}"/>
              </a:ext>
            </a:extLst>
          </p:cNvPr>
          <p:cNvSpPr>
            <a:spLocks noGrp="1"/>
          </p:cNvSpPr>
          <p:nvPr>
            <p:ph type="title"/>
          </p:nvPr>
        </p:nvSpPr>
        <p:spPr>
          <a:xfrm>
            <a:off x="438913" y="859536"/>
            <a:ext cx="4832802" cy="1243584"/>
          </a:xfrm>
        </p:spPr>
        <p:txBody>
          <a:bodyPr vert="horz" lIns="91440" tIns="45720" rIns="91440" bIns="45720" rtlCol="0" anchor="ctr">
            <a:normAutofit/>
          </a:bodyPr>
          <a:lstStyle/>
          <a:p>
            <a:r>
              <a:rPr lang="en-US" sz="3400" b="1"/>
              <a:t>Sanitary Platform</a:t>
            </a:r>
          </a:p>
        </p:txBody>
      </p:sp>
      <p:sp>
        <p:nvSpPr>
          <p:cNvPr id="47" name="Rectangle 42">
            <a:extLst>
              <a:ext uri="{FF2B5EF4-FFF2-40B4-BE49-F238E27FC236}">
                <a16:creationId xmlns:a16="http://schemas.microsoft.com/office/drawing/2014/main" id="{75C56826-D4E5-42ED-8529-079651CB30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52144"/>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45" name="Rectangle 44">
            <a:extLst>
              <a:ext uri="{FF2B5EF4-FFF2-40B4-BE49-F238E27FC236}">
                <a16:creationId xmlns:a16="http://schemas.microsoft.com/office/drawing/2014/main" id="{82095FCE-EF05-4443-B97A-85DEE3A5CA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8912" y="2185062"/>
            <a:ext cx="498348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 Placeholder 3">
            <a:extLst>
              <a:ext uri="{FF2B5EF4-FFF2-40B4-BE49-F238E27FC236}">
                <a16:creationId xmlns:a16="http://schemas.microsoft.com/office/drawing/2014/main" id="{B439E062-334A-4677-9B44-87921CE0EFBE}"/>
              </a:ext>
            </a:extLst>
          </p:cNvPr>
          <p:cNvSpPr>
            <a:spLocks noGrp="1"/>
          </p:cNvSpPr>
          <p:nvPr>
            <p:ph type="body" sz="half" idx="2"/>
          </p:nvPr>
        </p:nvSpPr>
        <p:spPr>
          <a:xfrm>
            <a:off x="438912" y="2512611"/>
            <a:ext cx="4832803" cy="3664351"/>
          </a:xfrm>
        </p:spPr>
        <p:txBody>
          <a:bodyPr vert="horz" lIns="91440" tIns="45720" rIns="91440" bIns="45720" rtlCol="0">
            <a:normAutofit/>
          </a:bodyPr>
          <a:lstStyle/>
          <a:p>
            <a:pPr marL="285750" indent="-228600">
              <a:buFont typeface="Arial" panose="020B0604020202020204" pitchFamily="34" charset="0"/>
              <a:buChar char="•"/>
            </a:pPr>
            <a:r>
              <a:rPr lang="en-US" sz="3200" dirty="0"/>
              <a:t>Capture splash from anal cleansing.</a:t>
            </a:r>
          </a:p>
          <a:p>
            <a:pPr marL="285750" indent="-228600">
              <a:buFont typeface="Arial" panose="020B0604020202020204" pitchFamily="34" charset="0"/>
              <a:buChar char="•"/>
            </a:pPr>
            <a:r>
              <a:rPr lang="en-US" sz="3200" dirty="0"/>
              <a:t>Drain into solids tank.</a:t>
            </a:r>
          </a:p>
          <a:p>
            <a:pPr marL="285750" indent="-228600">
              <a:buFont typeface="Arial" panose="020B0604020202020204" pitchFamily="34" charset="0"/>
              <a:buChar char="•"/>
            </a:pPr>
            <a:r>
              <a:rPr lang="en-US" sz="3200" dirty="0"/>
              <a:t>Use modified commercial materials.</a:t>
            </a:r>
          </a:p>
          <a:p>
            <a:pPr marL="285750" indent="-228600">
              <a:buFont typeface="Arial" panose="020B0604020202020204" pitchFamily="34" charset="0"/>
              <a:buChar char="•"/>
            </a:pPr>
            <a:r>
              <a:rPr lang="en-US" sz="3200" dirty="0"/>
              <a:t>Design raised foot pads for placing feet.</a:t>
            </a:r>
          </a:p>
          <a:p>
            <a:pPr marL="285750" indent="-228600">
              <a:buFont typeface="Arial" panose="020B0604020202020204" pitchFamily="34" charset="0"/>
              <a:buChar char="•"/>
            </a:pPr>
            <a:endParaRPr lang="en-US" sz="3200" dirty="0"/>
          </a:p>
        </p:txBody>
      </p:sp>
      <p:pic>
        <p:nvPicPr>
          <p:cNvPr id="11" name="Picture 10" descr="A close - up of a solar panel&#10;&#10;Description automatically generated with medium confidence">
            <a:extLst>
              <a:ext uri="{FF2B5EF4-FFF2-40B4-BE49-F238E27FC236}">
                <a16:creationId xmlns:a16="http://schemas.microsoft.com/office/drawing/2014/main" id="{2002883A-90B9-4FB2-AB97-CD8A8D9C3361}"/>
              </a:ext>
            </a:extLst>
          </p:cNvPr>
          <p:cNvPicPr>
            <a:picLocks noChangeAspect="1"/>
          </p:cNvPicPr>
          <p:nvPr/>
        </p:nvPicPr>
        <p:blipFill rotWithShape="1">
          <a:blip r:embed="rId2">
            <a:extLst>
              <a:ext uri="{28A0092B-C50C-407E-A947-70E740481C1C}">
                <a14:useLocalDpi xmlns:a14="http://schemas.microsoft.com/office/drawing/2010/main" val="0"/>
              </a:ext>
            </a:extLst>
          </a:blip>
          <a:srcRect t="8723" r="-1" b="2990"/>
          <a:stretch/>
        </p:blipFill>
        <p:spPr>
          <a:xfrm>
            <a:off x="7042352" y="517600"/>
            <a:ext cx="4285750" cy="2743200"/>
          </a:xfrm>
          <a:prstGeom prst="rect">
            <a:avLst/>
          </a:prstGeom>
        </p:spPr>
      </p:pic>
      <p:pic>
        <p:nvPicPr>
          <p:cNvPr id="13" name="Picture 12" descr="A picture containing case, accessory&#10;&#10;Description automatically generated">
            <a:extLst>
              <a:ext uri="{FF2B5EF4-FFF2-40B4-BE49-F238E27FC236}">
                <a16:creationId xmlns:a16="http://schemas.microsoft.com/office/drawing/2014/main" id="{9AEB1B5A-812D-4700-868A-A40292FFC2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25799" y="3429000"/>
            <a:ext cx="3918857" cy="2743200"/>
          </a:xfrm>
          <a:prstGeom prst="rect">
            <a:avLst/>
          </a:prstGeom>
        </p:spPr>
      </p:pic>
      <p:sp>
        <p:nvSpPr>
          <p:cNvPr id="5" name="Date Placeholder 4">
            <a:extLst>
              <a:ext uri="{FF2B5EF4-FFF2-40B4-BE49-F238E27FC236}">
                <a16:creationId xmlns:a16="http://schemas.microsoft.com/office/drawing/2014/main" id="{205DDAAE-C467-4EED-BF32-28E6A07FB074}"/>
              </a:ext>
            </a:extLst>
          </p:cNvPr>
          <p:cNvSpPr>
            <a:spLocks noGrp="1"/>
          </p:cNvSpPr>
          <p:nvPr>
            <p:ph type="dt" sz="half" idx="10"/>
          </p:nvPr>
        </p:nvSpPr>
        <p:spPr>
          <a:xfrm>
            <a:off x="438912" y="6356350"/>
            <a:ext cx="2743200" cy="365125"/>
          </a:xfrm>
        </p:spPr>
        <p:txBody>
          <a:bodyPr vert="horz" lIns="91440" tIns="45720" rIns="91440" bIns="45720" rtlCol="0" anchor="ctr">
            <a:normAutofit/>
          </a:bodyPr>
          <a:lstStyle/>
          <a:p>
            <a:pPr>
              <a:spcAft>
                <a:spcPts val="600"/>
              </a:spcAft>
              <a:defRPr/>
            </a:pPr>
            <a:fld id="{D4891375-14AE-4F62-B5FD-C3761CD595DC}" type="datetime3">
              <a:rPr lang="en-US">
                <a:solidFill>
                  <a:schemeClr val="tx1">
                    <a:lumMod val="50000"/>
                    <a:lumOff val="50000"/>
                  </a:schemeClr>
                </a:solidFill>
              </a:rPr>
              <a:pPr>
                <a:spcAft>
                  <a:spcPts val="600"/>
                </a:spcAft>
                <a:defRPr/>
              </a:pPr>
              <a:t>20 March 2021</a:t>
            </a:fld>
            <a:endParaRPr lang="en-US">
              <a:solidFill>
                <a:schemeClr val="tx1">
                  <a:lumMod val="50000"/>
                  <a:lumOff val="50000"/>
                </a:schemeClr>
              </a:solidFill>
            </a:endParaRPr>
          </a:p>
        </p:txBody>
      </p:sp>
      <p:sp>
        <p:nvSpPr>
          <p:cNvPr id="6" name="Footer Placeholder 5">
            <a:extLst>
              <a:ext uri="{FF2B5EF4-FFF2-40B4-BE49-F238E27FC236}">
                <a16:creationId xmlns:a16="http://schemas.microsoft.com/office/drawing/2014/main" id="{349DB26F-195E-41AB-A1A5-40CF2462AD3A}"/>
              </a:ext>
            </a:extLst>
          </p:cNvPr>
          <p:cNvSpPr>
            <a:spLocks noGrp="1"/>
          </p:cNvSpPr>
          <p:nvPr>
            <p:ph type="ftr" sz="quarter" idx="11"/>
          </p:nvPr>
        </p:nvSpPr>
        <p:spPr>
          <a:xfrm>
            <a:off x="6096000" y="6356350"/>
            <a:ext cx="3880104" cy="365125"/>
          </a:xfrm>
        </p:spPr>
        <p:txBody>
          <a:bodyPr vert="horz" lIns="91440" tIns="45720" rIns="91440" bIns="45720" rtlCol="0" anchor="ctr">
            <a:normAutofit/>
          </a:bodyPr>
          <a:lstStyle/>
          <a:p>
            <a:pPr algn="l">
              <a:spcAft>
                <a:spcPts val="600"/>
              </a:spcAft>
              <a:defRPr/>
            </a:pPr>
            <a:r>
              <a:rPr lang="en-US" kern="1200">
                <a:solidFill>
                  <a:schemeClr val="tx1">
                    <a:lumMod val="50000"/>
                    <a:lumOff val="50000"/>
                  </a:schemeClr>
                </a:solidFill>
                <a:latin typeface="+mn-lt"/>
                <a:ea typeface="+mn-ea"/>
                <a:cs typeface="+mn-cs"/>
              </a:rPr>
              <a:t>Richard Davids, Sponsor</a:t>
            </a:r>
          </a:p>
        </p:txBody>
      </p:sp>
      <p:sp>
        <p:nvSpPr>
          <p:cNvPr id="7" name="Slide Number Placeholder 6">
            <a:extLst>
              <a:ext uri="{FF2B5EF4-FFF2-40B4-BE49-F238E27FC236}">
                <a16:creationId xmlns:a16="http://schemas.microsoft.com/office/drawing/2014/main" id="{C98B7718-B5AD-4DF7-86F0-06DA59076A95}"/>
              </a:ext>
            </a:extLst>
          </p:cNvPr>
          <p:cNvSpPr>
            <a:spLocks noGrp="1"/>
          </p:cNvSpPr>
          <p:nvPr>
            <p:ph type="sldNum" sz="quarter" idx="12"/>
          </p:nvPr>
        </p:nvSpPr>
        <p:spPr>
          <a:xfrm>
            <a:off x="10326623" y="6356350"/>
            <a:ext cx="1426464" cy="365125"/>
          </a:xfrm>
          <a:prstGeom prst="ellipse">
            <a:avLst/>
          </a:prstGeom>
        </p:spPr>
        <p:txBody>
          <a:bodyPr vert="horz" lIns="91440" tIns="45720" rIns="91440" bIns="45720" rtlCol="0" anchor="ctr">
            <a:normAutofit/>
          </a:bodyPr>
          <a:lstStyle/>
          <a:p>
            <a:pPr>
              <a:lnSpc>
                <a:spcPct val="90000"/>
              </a:lnSpc>
              <a:spcAft>
                <a:spcPts val="600"/>
              </a:spcAft>
              <a:defRPr/>
            </a:pPr>
            <a:fld id="{90359C1A-16B7-4D00-8295-87618168F1EC}" type="slidenum">
              <a:rPr lang="en-US">
                <a:solidFill>
                  <a:schemeClr val="tx1">
                    <a:lumMod val="50000"/>
                    <a:lumOff val="50000"/>
                  </a:schemeClr>
                </a:solidFill>
              </a:rPr>
              <a:pPr>
                <a:lnSpc>
                  <a:spcPct val="90000"/>
                </a:lnSpc>
                <a:spcAft>
                  <a:spcPts val="600"/>
                </a:spcAft>
                <a:defRPr/>
              </a:pPr>
              <a:t>17</a:t>
            </a:fld>
            <a:endParaRPr lang="en-US">
              <a:solidFill>
                <a:schemeClr val="tx1">
                  <a:lumMod val="50000"/>
                  <a:lumOff val="50000"/>
                </a:schemeClr>
              </a:solidFill>
            </a:endParaRPr>
          </a:p>
        </p:txBody>
      </p:sp>
    </p:spTree>
    <p:extLst>
      <p:ext uri="{BB962C8B-B14F-4D97-AF65-F5344CB8AC3E}">
        <p14:creationId xmlns:p14="http://schemas.microsoft.com/office/powerpoint/2010/main" val="313835329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 name="Rectangle 28">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321732"/>
            <a:ext cx="7058307" cy="1964266"/>
          </a:xfrm>
          <a:prstGeom prst="rect">
            <a:avLst/>
          </a:prstGeom>
          <a:solidFill>
            <a:srgbClr val="6F3C4E">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F8D9841-ACF2-452B-ACDC-945BEDCE99AD}"/>
              </a:ext>
            </a:extLst>
          </p:cNvPr>
          <p:cNvSpPr>
            <a:spLocks noGrp="1"/>
          </p:cNvSpPr>
          <p:nvPr>
            <p:ph type="title"/>
          </p:nvPr>
        </p:nvSpPr>
        <p:spPr>
          <a:xfrm>
            <a:off x="524256" y="491260"/>
            <a:ext cx="6594189" cy="1625210"/>
          </a:xfrm>
        </p:spPr>
        <p:txBody>
          <a:bodyPr vert="horz" lIns="91440" tIns="45720" rIns="91440" bIns="45720" rtlCol="0" anchor="ctr">
            <a:normAutofit/>
          </a:bodyPr>
          <a:lstStyle/>
          <a:p>
            <a:r>
              <a:rPr lang="en-US" sz="4400" b="1" dirty="0">
                <a:solidFill>
                  <a:srgbClr val="FFFFFF"/>
                </a:solidFill>
              </a:rPr>
              <a:t>Lighting Interior and Exterior</a:t>
            </a:r>
          </a:p>
        </p:txBody>
      </p:sp>
      <p:pic>
        <p:nvPicPr>
          <p:cNvPr id="24" name="Picture 23" descr="Diagram&#10;&#10;Description automatically generated">
            <a:extLst>
              <a:ext uri="{FF2B5EF4-FFF2-40B4-BE49-F238E27FC236}">
                <a16:creationId xmlns:a16="http://schemas.microsoft.com/office/drawing/2014/main" id="{359CFF73-FFD7-4A9B-A71A-6F8BDB04AEE2}"/>
              </a:ext>
            </a:extLst>
          </p:cNvPr>
          <p:cNvPicPr>
            <a:picLocks noChangeAspect="1"/>
          </p:cNvPicPr>
          <p:nvPr/>
        </p:nvPicPr>
        <p:blipFill rotWithShape="1">
          <a:blip r:embed="rId2">
            <a:extLst>
              <a:ext uri="{28A0092B-C50C-407E-A947-70E740481C1C}">
                <a14:useLocalDpi xmlns:a14="http://schemas.microsoft.com/office/drawing/2010/main" val="0"/>
              </a:ext>
            </a:extLst>
          </a:blip>
          <a:srcRect l="4425" r="2" b="2"/>
          <a:stretch/>
        </p:blipFill>
        <p:spPr>
          <a:xfrm>
            <a:off x="327547" y="2454903"/>
            <a:ext cx="7058306" cy="4080254"/>
          </a:xfrm>
          <a:prstGeom prst="rect">
            <a:avLst/>
          </a:prstGeom>
        </p:spPr>
      </p:pic>
      <p:sp>
        <p:nvSpPr>
          <p:cNvPr id="6" name="Footer Placeholder 5">
            <a:extLst>
              <a:ext uri="{FF2B5EF4-FFF2-40B4-BE49-F238E27FC236}">
                <a16:creationId xmlns:a16="http://schemas.microsoft.com/office/drawing/2014/main" id="{349DB26F-195E-41AB-A1A5-40CF2462AD3A}"/>
              </a:ext>
            </a:extLst>
          </p:cNvPr>
          <p:cNvSpPr>
            <a:spLocks noGrp="1"/>
          </p:cNvSpPr>
          <p:nvPr>
            <p:ph type="ftr" sz="quarter" idx="11"/>
          </p:nvPr>
        </p:nvSpPr>
        <p:spPr>
          <a:xfrm>
            <a:off x="524256" y="6535157"/>
            <a:ext cx="6594189" cy="274320"/>
          </a:xfrm>
        </p:spPr>
        <p:txBody>
          <a:bodyPr vert="horz" lIns="91440" tIns="45720" rIns="91440" bIns="45720" rtlCol="0" anchor="ctr">
            <a:normAutofit/>
          </a:bodyPr>
          <a:lstStyle/>
          <a:p>
            <a:pPr algn="l">
              <a:spcAft>
                <a:spcPts val="600"/>
              </a:spcAft>
              <a:defRPr/>
            </a:pPr>
            <a:r>
              <a:rPr lang="en-US" sz="1050" kern="1200">
                <a:solidFill>
                  <a:schemeClr val="tx1">
                    <a:lumMod val="50000"/>
                    <a:lumOff val="50000"/>
                  </a:schemeClr>
                </a:solidFill>
                <a:latin typeface="Calibri" panose="020F0502020204030204"/>
                <a:ea typeface="+mn-ea"/>
                <a:cs typeface="+mn-cs"/>
              </a:rPr>
              <a:t>Richard Davids, Sponsor</a:t>
            </a:r>
          </a:p>
        </p:txBody>
      </p:sp>
      <p:sp>
        <p:nvSpPr>
          <p:cNvPr id="38" name="Rectangle 30">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6975" y="321732"/>
            <a:ext cx="4313293"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 Placeholder 3">
            <a:extLst>
              <a:ext uri="{FF2B5EF4-FFF2-40B4-BE49-F238E27FC236}">
                <a16:creationId xmlns:a16="http://schemas.microsoft.com/office/drawing/2014/main" id="{B439E062-334A-4677-9B44-87921CE0EFBE}"/>
              </a:ext>
            </a:extLst>
          </p:cNvPr>
          <p:cNvSpPr>
            <a:spLocks noGrp="1"/>
          </p:cNvSpPr>
          <p:nvPr>
            <p:ph type="body" sz="half" idx="2"/>
          </p:nvPr>
        </p:nvSpPr>
        <p:spPr>
          <a:xfrm>
            <a:off x="7734543" y="963508"/>
            <a:ext cx="3719515" cy="4852362"/>
          </a:xfrm>
        </p:spPr>
        <p:txBody>
          <a:bodyPr vert="horz" lIns="91440" tIns="45720" rIns="91440" bIns="45720" rtlCol="0" anchor="ctr">
            <a:noAutofit/>
          </a:bodyPr>
          <a:lstStyle/>
          <a:p>
            <a:pPr marL="285750" indent="-228600">
              <a:buFont typeface="Arial" panose="020B0604020202020204" pitchFamily="34" charset="0"/>
              <a:buChar char="•"/>
            </a:pPr>
            <a:r>
              <a:rPr lang="en-US" sz="2400" dirty="0">
                <a:solidFill>
                  <a:srgbClr val="FFFFFF"/>
                </a:solidFill>
              </a:rPr>
              <a:t>Lighting extremely important for people to feel safe.</a:t>
            </a:r>
          </a:p>
          <a:p>
            <a:pPr marL="285750" indent="-228600">
              <a:buFont typeface="Arial" panose="020B0604020202020204" pitchFamily="34" charset="0"/>
              <a:buChar char="•"/>
            </a:pPr>
            <a:r>
              <a:rPr lang="en-US" sz="2400" dirty="0">
                <a:solidFill>
                  <a:srgbClr val="FFFFFF"/>
                </a:solidFill>
              </a:rPr>
              <a:t>Select light frequency that does not attract bugs.</a:t>
            </a:r>
          </a:p>
          <a:p>
            <a:pPr marL="285750" indent="-228600">
              <a:buFont typeface="Arial" panose="020B0604020202020204" pitchFamily="34" charset="0"/>
              <a:buChar char="•"/>
            </a:pPr>
            <a:r>
              <a:rPr lang="en-US" sz="2400" dirty="0">
                <a:solidFill>
                  <a:srgbClr val="FFFFFF"/>
                </a:solidFill>
              </a:rPr>
              <a:t>Light frequency must be culturally sensitive.</a:t>
            </a:r>
          </a:p>
          <a:p>
            <a:pPr marL="285750" indent="-228600">
              <a:buFont typeface="Arial" panose="020B0604020202020204" pitchFamily="34" charset="0"/>
              <a:buChar char="•"/>
            </a:pPr>
            <a:r>
              <a:rPr lang="en-US" sz="2400" dirty="0">
                <a:solidFill>
                  <a:srgbClr val="FFFFFF"/>
                </a:solidFill>
              </a:rPr>
              <a:t>Light must put light where it is needed to perform a function.</a:t>
            </a:r>
          </a:p>
          <a:p>
            <a:pPr marL="742950" lvl="1" indent="-228600">
              <a:buFont typeface="Arial" panose="020B0604020202020204" pitchFamily="34" charset="0"/>
              <a:buChar char="•"/>
            </a:pPr>
            <a:r>
              <a:rPr lang="en-US" sz="2400" dirty="0">
                <a:solidFill>
                  <a:srgbClr val="FFFFFF"/>
                </a:solidFill>
              </a:rPr>
              <a:t>Attract attention.</a:t>
            </a:r>
          </a:p>
          <a:p>
            <a:pPr marL="742950" lvl="1" indent="-228600">
              <a:buFont typeface="Arial" panose="020B0604020202020204" pitchFamily="34" charset="0"/>
              <a:buChar char="•"/>
            </a:pPr>
            <a:r>
              <a:rPr lang="en-US" sz="2400" dirty="0">
                <a:solidFill>
                  <a:srgbClr val="FFFFFF"/>
                </a:solidFill>
              </a:rPr>
              <a:t>Attract focus on tasks.</a:t>
            </a:r>
          </a:p>
          <a:p>
            <a:pPr marL="285750" indent="-228600">
              <a:buFont typeface="Arial" panose="020B0604020202020204" pitchFamily="34" charset="0"/>
              <a:buChar char="•"/>
            </a:pPr>
            <a:r>
              <a:rPr lang="en-US" sz="2400" dirty="0">
                <a:solidFill>
                  <a:srgbClr val="FFFFFF"/>
                </a:solidFill>
              </a:rPr>
              <a:t>Light on indicates battery power status.</a:t>
            </a:r>
          </a:p>
        </p:txBody>
      </p:sp>
      <p:sp>
        <p:nvSpPr>
          <p:cNvPr id="5" name="Date Placeholder 4">
            <a:extLst>
              <a:ext uri="{FF2B5EF4-FFF2-40B4-BE49-F238E27FC236}">
                <a16:creationId xmlns:a16="http://schemas.microsoft.com/office/drawing/2014/main" id="{205DDAAE-C467-4EED-BF32-28E6A07FB074}"/>
              </a:ext>
            </a:extLst>
          </p:cNvPr>
          <p:cNvSpPr>
            <a:spLocks noGrp="1"/>
          </p:cNvSpPr>
          <p:nvPr>
            <p:ph type="dt" sz="half" idx="10"/>
          </p:nvPr>
        </p:nvSpPr>
        <p:spPr>
          <a:xfrm>
            <a:off x="8029319" y="6535157"/>
            <a:ext cx="2154143" cy="274320"/>
          </a:xfrm>
        </p:spPr>
        <p:txBody>
          <a:bodyPr vert="horz" lIns="91440" tIns="45720" rIns="91440" bIns="45720" rtlCol="0" anchor="ctr">
            <a:normAutofit/>
          </a:bodyPr>
          <a:lstStyle/>
          <a:p>
            <a:pPr>
              <a:spcAft>
                <a:spcPts val="600"/>
              </a:spcAft>
              <a:defRPr/>
            </a:pPr>
            <a:fld id="{D4891375-14AE-4F62-B5FD-C3761CD595DC}" type="datetime3">
              <a:rPr lang="en-US" sz="1050">
                <a:solidFill>
                  <a:schemeClr val="tx1">
                    <a:lumMod val="50000"/>
                    <a:lumOff val="50000"/>
                  </a:schemeClr>
                </a:solidFill>
                <a:latin typeface="Calibri" panose="020F0502020204030204"/>
              </a:rPr>
              <a:pPr>
                <a:spcAft>
                  <a:spcPts val="600"/>
                </a:spcAft>
                <a:defRPr/>
              </a:pPr>
              <a:t>20 March 2021</a:t>
            </a:fld>
            <a:endParaRPr lang="en-US" sz="1050">
              <a:solidFill>
                <a:schemeClr val="tx1">
                  <a:lumMod val="50000"/>
                  <a:lumOff val="50000"/>
                </a:schemeClr>
              </a:solidFill>
              <a:latin typeface="Calibri" panose="020F0502020204030204"/>
            </a:endParaRPr>
          </a:p>
        </p:txBody>
      </p:sp>
      <p:sp>
        <p:nvSpPr>
          <p:cNvPr id="7" name="Slide Number Placeholder 6">
            <a:extLst>
              <a:ext uri="{FF2B5EF4-FFF2-40B4-BE49-F238E27FC236}">
                <a16:creationId xmlns:a16="http://schemas.microsoft.com/office/drawing/2014/main" id="{C98B7718-B5AD-4DF7-86F0-06DA59076A95}"/>
              </a:ext>
            </a:extLst>
          </p:cNvPr>
          <p:cNvSpPr>
            <a:spLocks noGrp="1"/>
          </p:cNvSpPr>
          <p:nvPr>
            <p:ph type="sldNum" sz="quarter" idx="12"/>
          </p:nvPr>
        </p:nvSpPr>
        <p:spPr>
          <a:xfrm>
            <a:off x="10480391" y="6535157"/>
            <a:ext cx="973667" cy="274320"/>
          </a:xfrm>
        </p:spPr>
        <p:txBody>
          <a:bodyPr vert="horz" lIns="91440" tIns="45720" rIns="91440" bIns="45720" rtlCol="0" anchor="ctr">
            <a:normAutofit/>
          </a:bodyPr>
          <a:lstStyle/>
          <a:p>
            <a:pPr>
              <a:spcAft>
                <a:spcPts val="600"/>
              </a:spcAft>
              <a:defRPr/>
            </a:pPr>
            <a:fld id="{90359C1A-16B7-4D00-8295-87618168F1EC}" type="slidenum">
              <a:rPr lang="en-US" sz="1050">
                <a:solidFill>
                  <a:schemeClr val="tx1">
                    <a:lumMod val="50000"/>
                    <a:lumOff val="50000"/>
                  </a:schemeClr>
                </a:solidFill>
                <a:latin typeface="Calibri" panose="020F0502020204030204"/>
              </a:rPr>
              <a:pPr>
                <a:spcAft>
                  <a:spcPts val="600"/>
                </a:spcAft>
                <a:defRPr/>
              </a:pPr>
              <a:t>18</a:t>
            </a:fld>
            <a:endParaRPr lang="en-US" sz="1050">
              <a:solidFill>
                <a:schemeClr val="tx1">
                  <a:lumMod val="50000"/>
                  <a:lumOff val="50000"/>
                </a:schemeClr>
              </a:solidFill>
              <a:latin typeface="Calibri" panose="020F0502020204030204"/>
            </a:endParaRPr>
          </a:p>
        </p:txBody>
      </p:sp>
      <p:sp>
        <p:nvSpPr>
          <p:cNvPr id="3" name="Oval 2">
            <a:extLst>
              <a:ext uri="{FF2B5EF4-FFF2-40B4-BE49-F238E27FC236}">
                <a16:creationId xmlns:a16="http://schemas.microsoft.com/office/drawing/2014/main" id="{D2C1535E-9380-44CE-AD38-6D7868CAB39E}"/>
              </a:ext>
            </a:extLst>
          </p:cNvPr>
          <p:cNvSpPr/>
          <p:nvPr/>
        </p:nvSpPr>
        <p:spPr>
          <a:xfrm>
            <a:off x="3139246" y="2993641"/>
            <a:ext cx="1391985" cy="1316270"/>
          </a:xfrm>
          <a:prstGeom prst="ellipse">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87450746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8D9841-ACF2-452B-ACDC-945BEDCE99AD}"/>
              </a:ext>
            </a:extLst>
          </p:cNvPr>
          <p:cNvSpPr>
            <a:spLocks noGrp="1"/>
          </p:cNvSpPr>
          <p:nvPr>
            <p:ph type="title"/>
          </p:nvPr>
        </p:nvSpPr>
        <p:spPr>
          <a:xfrm>
            <a:off x="6915247" y="400350"/>
            <a:ext cx="4375586" cy="1325563"/>
          </a:xfrm>
        </p:spPr>
        <p:txBody>
          <a:bodyPr vert="horz" lIns="91440" tIns="45720" rIns="91440" bIns="45720" rtlCol="0" anchor="ctr">
            <a:normAutofit/>
          </a:bodyPr>
          <a:lstStyle/>
          <a:p>
            <a:r>
              <a:rPr lang="en-US" sz="4400" b="1" kern="1200" dirty="0">
                <a:solidFill>
                  <a:schemeClr val="tx1"/>
                </a:solidFill>
                <a:latin typeface="+mj-lt"/>
                <a:ea typeface="+mj-ea"/>
                <a:cs typeface="+mj-cs"/>
              </a:rPr>
              <a:t>Electronics</a:t>
            </a:r>
          </a:p>
        </p:txBody>
      </p:sp>
      <p:sp>
        <p:nvSpPr>
          <p:cNvPr id="52" name="Freeform: Shape 51">
            <a:extLst>
              <a:ext uri="{FF2B5EF4-FFF2-40B4-BE49-F238E27FC236}">
                <a16:creationId xmlns:a16="http://schemas.microsoft.com/office/drawing/2014/main" id="{0ED52484-C939-4951-85D6-79046BBC64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067397" cy="3481744"/>
          </a:xfrm>
          <a:custGeom>
            <a:avLst/>
            <a:gdLst>
              <a:gd name="connsiteX0" fmla="*/ 0 w 4067397"/>
              <a:gd name="connsiteY0" fmla="*/ 0 h 3481744"/>
              <a:gd name="connsiteX1" fmla="*/ 3741230 w 4067397"/>
              <a:gd name="connsiteY1" fmla="*/ 0 h 3481744"/>
              <a:gd name="connsiteX2" fmla="*/ 3789282 w 4067397"/>
              <a:gd name="connsiteY2" fmla="*/ 79096 h 3481744"/>
              <a:gd name="connsiteX3" fmla="*/ 4067397 w 4067397"/>
              <a:gd name="connsiteY3" fmla="*/ 1177456 h 3481744"/>
              <a:gd name="connsiteX4" fmla="*/ 1763109 w 4067397"/>
              <a:gd name="connsiteY4" fmla="*/ 3481744 h 3481744"/>
              <a:gd name="connsiteX5" fmla="*/ 133731 w 4067397"/>
              <a:gd name="connsiteY5" fmla="*/ 2806834 h 3481744"/>
              <a:gd name="connsiteX6" fmla="*/ 0 w 4067397"/>
              <a:gd name="connsiteY6" fmla="*/ 2659692 h 3481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67397" h="3481744">
                <a:moveTo>
                  <a:pt x="0" y="0"/>
                </a:moveTo>
                <a:lnTo>
                  <a:pt x="3741230" y="0"/>
                </a:lnTo>
                <a:lnTo>
                  <a:pt x="3789282" y="79096"/>
                </a:lnTo>
                <a:cubicBezTo>
                  <a:pt x="3966649" y="405598"/>
                  <a:pt x="4067397" y="779761"/>
                  <a:pt x="4067397" y="1177456"/>
                </a:cubicBezTo>
                <a:cubicBezTo>
                  <a:pt x="4067397" y="2450079"/>
                  <a:pt x="3035732" y="3481744"/>
                  <a:pt x="1763109" y="3481744"/>
                </a:cubicBezTo>
                <a:cubicBezTo>
                  <a:pt x="1126798" y="3481744"/>
                  <a:pt x="550726" y="3223828"/>
                  <a:pt x="133731" y="2806834"/>
                </a:cubicBezTo>
                <a:lnTo>
                  <a:pt x="0" y="2659692"/>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4" name="Oval 53">
            <a:extLst>
              <a:ext uri="{FF2B5EF4-FFF2-40B4-BE49-F238E27FC236}">
                <a16:creationId xmlns:a16="http://schemas.microsoft.com/office/drawing/2014/main" id="{123AC743-1CAC-4594-8F81-8E5C1E45BA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35804" y="452999"/>
            <a:ext cx="2020824" cy="2020824"/>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10" descr="Background pattern&#10;&#10;Description automatically generated">
            <a:extLst>
              <a:ext uri="{FF2B5EF4-FFF2-40B4-BE49-F238E27FC236}">
                <a16:creationId xmlns:a16="http://schemas.microsoft.com/office/drawing/2014/main" id="{01F48AAC-E9F0-490D-ADBB-739750247F11}"/>
              </a:ext>
            </a:extLst>
          </p:cNvPr>
          <p:cNvPicPr>
            <a:picLocks noChangeAspect="1"/>
          </p:cNvPicPr>
          <p:nvPr/>
        </p:nvPicPr>
        <p:blipFill rotWithShape="1">
          <a:blip r:embed="rId2">
            <a:extLst>
              <a:ext uri="{28A0092B-C50C-407E-A947-70E740481C1C}">
                <a14:useLocalDpi xmlns:a14="http://schemas.microsoft.com/office/drawing/2010/main" val="0"/>
              </a:ext>
            </a:extLst>
          </a:blip>
          <a:srcRect t="23275" r="-2" b="24538"/>
          <a:stretch/>
        </p:blipFill>
        <p:spPr>
          <a:xfrm>
            <a:off x="4700396" y="617591"/>
            <a:ext cx="1691640" cy="1691640"/>
          </a:xfrm>
          <a:custGeom>
            <a:avLst/>
            <a:gdLst/>
            <a:ahLst/>
            <a:cxnLst/>
            <a:rect l="l" t="t" r="r" b="b"/>
            <a:pathLst>
              <a:path w="1645920" h="1645920">
                <a:moveTo>
                  <a:pt x="822960" y="0"/>
                </a:moveTo>
                <a:cubicBezTo>
                  <a:pt x="1277468" y="0"/>
                  <a:pt x="1645920" y="368452"/>
                  <a:pt x="1645920" y="822960"/>
                </a:cubicBezTo>
                <a:cubicBezTo>
                  <a:pt x="1645920" y="1277468"/>
                  <a:pt x="1277468" y="1645920"/>
                  <a:pt x="822960" y="1645920"/>
                </a:cubicBezTo>
                <a:cubicBezTo>
                  <a:pt x="368452" y="1645920"/>
                  <a:pt x="0" y="1277468"/>
                  <a:pt x="0" y="822960"/>
                </a:cubicBezTo>
                <a:cubicBezTo>
                  <a:pt x="0" y="368452"/>
                  <a:pt x="368452" y="0"/>
                  <a:pt x="822960" y="0"/>
                </a:cubicBezTo>
                <a:close/>
              </a:path>
            </a:pathLst>
          </a:custGeom>
        </p:spPr>
      </p:pic>
      <p:sp>
        <p:nvSpPr>
          <p:cNvPr id="61" name="Freeform: Shape 55">
            <a:extLst>
              <a:ext uri="{FF2B5EF4-FFF2-40B4-BE49-F238E27FC236}">
                <a16:creationId xmlns:a16="http://schemas.microsoft.com/office/drawing/2014/main" id="{3DF8EA8C-4EAB-49EE-BBAB-78BE910D22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4041056"/>
            <a:ext cx="3216344" cy="2816945"/>
          </a:xfrm>
          <a:custGeom>
            <a:avLst/>
            <a:gdLst>
              <a:gd name="connsiteX0" fmla="*/ 1360112 w 3216344"/>
              <a:gd name="connsiteY0" fmla="*/ 0 h 2816945"/>
              <a:gd name="connsiteX1" fmla="*/ 3216344 w 3216344"/>
              <a:gd name="connsiteY1" fmla="*/ 1856232 h 2816945"/>
              <a:gd name="connsiteX2" fmla="*/ 2992307 w 3216344"/>
              <a:gd name="connsiteY2" fmla="*/ 2741023 h 2816945"/>
              <a:gd name="connsiteX3" fmla="*/ 2946183 w 3216344"/>
              <a:gd name="connsiteY3" fmla="*/ 2816945 h 2816945"/>
              <a:gd name="connsiteX4" fmla="*/ 0 w 3216344"/>
              <a:gd name="connsiteY4" fmla="*/ 2816945 h 2816945"/>
              <a:gd name="connsiteX5" fmla="*/ 0 w 3216344"/>
              <a:gd name="connsiteY5" fmla="*/ 596005 h 2816945"/>
              <a:gd name="connsiteX6" fmla="*/ 47558 w 3216344"/>
              <a:gd name="connsiteY6" fmla="*/ 543678 h 2816945"/>
              <a:gd name="connsiteX7" fmla="*/ 1360112 w 3216344"/>
              <a:gd name="connsiteY7" fmla="*/ 0 h 2816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16344" h="2816945">
                <a:moveTo>
                  <a:pt x="1360112" y="0"/>
                </a:moveTo>
                <a:cubicBezTo>
                  <a:pt x="2385281" y="0"/>
                  <a:pt x="3216344" y="831063"/>
                  <a:pt x="3216344" y="1856232"/>
                </a:cubicBezTo>
                <a:cubicBezTo>
                  <a:pt x="3216344" y="2176598"/>
                  <a:pt x="3135186" y="2478007"/>
                  <a:pt x="2992307" y="2741023"/>
                </a:cubicBezTo>
                <a:lnTo>
                  <a:pt x="2946183" y="2816945"/>
                </a:lnTo>
                <a:lnTo>
                  <a:pt x="0" y="2816945"/>
                </a:lnTo>
                <a:lnTo>
                  <a:pt x="0" y="596005"/>
                </a:lnTo>
                <a:lnTo>
                  <a:pt x="47558" y="543678"/>
                </a:lnTo>
                <a:cubicBezTo>
                  <a:pt x="383470" y="207766"/>
                  <a:pt x="847528" y="0"/>
                  <a:pt x="1360112"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2" name="Oval 57">
            <a:extLst>
              <a:ext uri="{FF2B5EF4-FFF2-40B4-BE49-F238E27FC236}">
                <a16:creationId xmlns:a16="http://schemas.microsoft.com/office/drawing/2014/main" id="{9973AF05-1CBD-4B57-BB0F-EAEF9F8FB6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80935" y="2871982"/>
            <a:ext cx="2834640" cy="2834640"/>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7" name="Picture 16" descr="A picture containing electronics&#10;&#10;Description automatically generated">
            <a:extLst>
              <a:ext uri="{FF2B5EF4-FFF2-40B4-BE49-F238E27FC236}">
                <a16:creationId xmlns:a16="http://schemas.microsoft.com/office/drawing/2014/main" id="{B161D441-4C54-431C-A958-91D3CC7262B9}"/>
              </a:ext>
            </a:extLst>
          </p:cNvPr>
          <p:cNvPicPr>
            <a:picLocks noChangeAspect="1"/>
          </p:cNvPicPr>
          <p:nvPr/>
        </p:nvPicPr>
        <p:blipFill rotWithShape="1">
          <a:blip r:embed="rId3">
            <a:extLst>
              <a:ext uri="{28A0092B-C50C-407E-A947-70E740481C1C}">
                <a14:useLocalDpi xmlns:a14="http://schemas.microsoft.com/office/drawing/2010/main" val="0"/>
              </a:ext>
            </a:extLst>
          </a:blip>
          <a:srcRect l="20133" r="7613" b="-5"/>
          <a:stretch/>
        </p:blipFill>
        <p:spPr>
          <a:xfrm>
            <a:off x="3545527" y="3036574"/>
            <a:ext cx="2505456" cy="2505456"/>
          </a:xfrm>
          <a:custGeom>
            <a:avLst/>
            <a:gdLst/>
            <a:ahLst/>
            <a:cxnLst/>
            <a:rect l="l" t="t" r="r" b="b"/>
            <a:pathLst>
              <a:path w="2505456" h="2505456">
                <a:moveTo>
                  <a:pt x="1252728" y="0"/>
                </a:moveTo>
                <a:cubicBezTo>
                  <a:pt x="1944591" y="0"/>
                  <a:pt x="2505456" y="560865"/>
                  <a:pt x="2505456" y="1252728"/>
                </a:cubicBezTo>
                <a:cubicBezTo>
                  <a:pt x="2505456" y="1944591"/>
                  <a:pt x="1944591" y="2505456"/>
                  <a:pt x="1252728" y="2505456"/>
                </a:cubicBezTo>
                <a:cubicBezTo>
                  <a:pt x="560865" y="2505456"/>
                  <a:pt x="0" y="1944591"/>
                  <a:pt x="0" y="1252728"/>
                </a:cubicBezTo>
                <a:cubicBezTo>
                  <a:pt x="0" y="560865"/>
                  <a:pt x="560865" y="0"/>
                  <a:pt x="1252728" y="0"/>
                </a:cubicBezTo>
                <a:close/>
              </a:path>
            </a:pathLst>
          </a:custGeom>
        </p:spPr>
      </p:pic>
      <p:pic>
        <p:nvPicPr>
          <p:cNvPr id="13" name="Picture 12" descr="A picture containing text, monitor, control panel&#10;&#10;Description automatically generated">
            <a:extLst>
              <a:ext uri="{FF2B5EF4-FFF2-40B4-BE49-F238E27FC236}">
                <a16:creationId xmlns:a16="http://schemas.microsoft.com/office/drawing/2014/main" id="{63C539FB-9C91-48D6-B1E5-E47C1F890D73}"/>
              </a:ext>
            </a:extLst>
          </p:cNvPr>
          <p:cNvPicPr>
            <a:picLocks noChangeAspect="1"/>
          </p:cNvPicPr>
          <p:nvPr/>
        </p:nvPicPr>
        <p:blipFill rotWithShape="1">
          <a:blip r:embed="rId4">
            <a:extLst>
              <a:ext uri="{28A0092B-C50C-407E-A947-70E740481C1C}">
                <a14:useLocalDpi xmlns:a14="http://schemas.microsoft.com/office/drawing/2010/main" val="0"/>
              </a:ext>
            </a:extLst>
          </a:blip>
          <a:srcRect r="12651" b="4"/>
          <a:stretch/>
        </p:blipFill>
        <p:spPr>
          <a:xfrm>
            <a:off x="20" y="10"/>
            <a:ext cx="3904480" cy="3318836"/>
          </a:xfrm>
          <a:custGeom>
            <a:avLst/>
            <a:gdLst/>
            <a:ahLst/>
            <a:cxnLst/>
            <a:rect l="l" t="t" r="r" b="b"/>
            <a:pathLst>
              <a:path w="3904500" h="3318846">
                <a:moveTo>
                  <a:pt x="0" y="0"/>
                </a:moveTo>
                <a:lnTo>
                  <a:pt x="3550823" y="0"/>
                </a:lnTo>
                <a:lnTo>
                  <a:pt x="3646046" y="156742"/>
                </a:lnTo>
                <a:cubicBezTo>
                  <a:pt x="3810874" y="460163"/>
                  <a:pt x="3904500" y="807876"/>
                  <a:pt x="3904500" y="1177456"/>
                </a:cubicBezTo>
                <a:cubicBezTo>
                  <a:pt x="3904500" y="2360113"/>
                  <a:pt x="2945767" y="3318846"/>
                  <a:pt x="1763110" y="3318846"/>
                </a:cubicBezTo>
                <a:cubicBezTo>
                  <a:pt x="1097866" y="3318846"/>
                  <a:pt x="503472" y="3015497"/>
                  <a:pt x="110709" y="2539579"/>
                </a:cubicBezTo>
                <a:lnTo>
                  <a:pt x="0" y="2391530"/>
                </a:lnTo>
                <a:close/>
              </a:path>
            </a:pathLst>
          </a:custGeom>
        </p:spPr>
      </p:pic>
      <p:pic>
        <p:nvPicPr>
          <p:cNvPr id="15" name="Picture 14" descr="A close - up of a computer&#10;&#10;Description automatically generated with low confidence">
            <a:extLst>
              <a:ext uri="{FF2B5EF4-FFF2-40B4-BE49-F238E27FC236}">
                <a16:creationId xmlns:a16="http://schemas.microsoft.com/office/drawing/2014/main" id="{B1DF353C-F0C3-42E0-8EE9-787DD773C34D}"/>
              </a:ext>
            </a:extLst>
          </p:cNvPr>
          <p:cNvPicPr>
            <a:picLocks noChangeAspect="1"/>
          </p:cNvPicPr>
          <p:nvPr/>
        </p:nvPicPr>
        <p:blipFill rotWithShape="1">
          <a:blip r:embed="rId5">
            <a:extLst>
              <a:ext uri="{28A0092B-C50C-407E-A947-70E740481C1C}">
                <a14:useLocalDpi xmlns:a14="http://schemas.microsoft.com/office/drawing/2010/main" val="0"/>
              </a:ext>
            </a:extLst>
          </a:blip>
          <a:srcRect l="7501" r="-4" b="-4"/>
          <a:stretch/>
        </p:blipFill>
        <p:spPr>
          <a:xfrm>
            <a:off x="1" y="4207014"/>
            <a:ext cx="3050387" cy="2654675"/>
          </a:xfrm>
          <a:custGeom>
            <a:avLst/>
            <a:gdLst/>
            <a:ahLst/>
            <a:cxnLst/>
            <a:rect l="l" t="t" r="r" b="b"/>
            <a:pathLst>
              <a:path w="3050387" h="2654675">
                <a:moveTo>
                  <a:pt x="1360112" y="0"/>
                </a:moveTo>
                <a:cubicBezTo>
                  <a:pt x="2293625" y="0"/>
                  <a:pt x="3050387" y="756762"/>
                  <a:pt x="3050387" y="1690275"/>
                </a:cubicBezTo>
                <a:cubicBezTo>
                  <a:pt x="3050387" y="2040343"/>
                  <a:pt x="2943967" y="2365554"/>
                  <a:pt x="2761715" y="2635324"/>
                </a:cubicBezTo>
                <a:lnTo>
                  <a:pt x="2747244" y="2654675"/>
                </a:lnTo>
                <a:lnTo>
                  <a:pt x="0" y="2654675"/>
                </a:lnTo>
                <a:lnTo>
                  <a:pt x="0" y="689742"/>
                </a:lnTo>
                <a:lnTo>
                  <a:pt x="55814" y="615103"/>
                </a:lnTo>
                <a:cubicBezTo>
                  <a:pt x="365835" y="239445"/>
                  <a:pt x="835011" y="0"/>
                  <a:pt x="1360112" y="0"/>
                </a:cubicBezTo>
                <a:close/>
              </a:path>
            </a:pathLst>
          </a:custGeom>
        </p:spPr>
      </p:pic>
      <p:sp>
        <p:nvSpPr>
          <p:cNvPr id="4" name="Text Placeholder 3">
            <a:extLst>
              <a:ext uri="{FF2B5EF4-FFF2-40B4-BE49-F238E27FC236}">
                <a16:creationId xmlns:a16="http://schemas.microsoft.com/office/drawing/2014/main" id="{B439E062-334A-4677-9B44-87921CE0EFBE}"/>
              </a:ext>
            </a:extLst>
          </p:cNvPr>
          <p:cNvSpPr>
            <a:spLocks noGrp="1"/>
          </p:cNvSpPr>
          <p:nvPr>
            <p:ph type="body" sz="half" idx="2"/>
          </p:nvPr>
        </p:nvSpPr>
        <p:spPr>
          <a:xfrm>
            <a:off x="6915254" y="1567360"/>
            <a:ext cx="4686560" cy="3843325"/>
          </a:xfrm>
        </p:spPr>
        <p:txBody>
          <a:bodyPr vert="horz" lIns="91440" tIns="45720" rIns="91440" bIns="45720" rtlCol="0" anchor="t">
            <a:noAutofit/>
          </a:bodyPr>
          <a:lstStyle/>
          <a:p>
            <a:pPr marL="400050" indent="-342900">
              <a:buFont typeface="Arial" panose="020B0604020202020204" pitchFamily="34" charset="0"/>
              <a:buChar char="•"/>
            </a:pPr>
            <a:r>
              <a:rPr lang="en-US" sz="2400" dirty="0"/>
              <a:t>Locate electronics in roof pallet.</a:t>
            </a:r>
          </a:p>
          <a:p>
            <a:pPr marL="400050" indent="-342900">
              <a:buFont typeface="Arial" panose="020B0604020202020204" pitchFamily="34" charset="0"/>
              <a:buChar char="•"/>
            </a:pPr>
            <a:r>
              <a:rPr lang="en-US" sz="2400" dirty="0"/>
              <a:t>Protected from environments.</a:t>
            </a:r>
          </a:p>
          <a:p>
            <a:pPr marL="400050" indent="-342900">
              <a:buFont typeface="Arial" panose="020B0604020202020204" pitchFamily="34" charset="0"/>
              <a:buChar char="•"/>
            </a:pPr>
            <a:r>
              <a:rPr lang="en-US" sz="2400" dirty="0"/>
              <a:t>Discourages vandalism.</a:t>
            </a:r>
          </a:p>
          <a:p>
            <a:pPr marL="400050" indent="-342900">
              <a:buFont typeface="Arial" panose="020B0604020202020204" pitchFamily="34" charset="0"/>
              <a:buChar char="•"/>
            </a:pPr>
            <a:r>
              <a:rPr lang="en-US" sz="2400" dirty="0"/>
              <a:t>Considers outgassing and heat dissipation.</a:t>
            </a:r>
          </a:p>
          <a:p>
            <a:pPr marL="400050" indent="-342900">
              <a:buFont typeface="Arial" panose="020B0604020202020204" pitchFamily="34" charset="0"/>
              <a:buChar char="•"/>
            </a:pPr>
            <a:r>
              <a:rPr lang="en-US" sz="2400" dirty="0"/>
              <a:t>Caution on battery – “Do not charge in sealed container”.</a:t>
            </a:r>
          </a:p>
          <a:p>
            <a:pPr marL="400050" indent="-342900">
              <a:buFont typeface="Arial" panose="020B0604020202020204" pitchFamily="34" charset="0"/>
              <a:buChar char="•"/>
            </a:pPr>
            <a:r>
              <a:rPr lang="en-US" sz="2400" dirty="0"/>
              <a:t>Battery dimensions and weight a driving factor.</a:t>
            </a:r>
          </a:p>
        </p:txBody>
      </p:sp>
      <p:sp>
        <p:nvSpPr>
          <p:cNvPr id="5" name="Date Placeholder 4">
            <a:extLst>
              <a:ext uri="{FF2B5EF4-FFF2-40B4-BE49-F238E27FC236}">
                <a16:creationId xmlns:a16="http://schemas.microsoft.com/office/drawing/2014/main" id="{205DDAAE-C467-4EED-BF32-28E6A07FB074}"/>
              </a:ext>
            </a:extLst>
          </p:cNvPr>
          <p:cNvSpPr>
            <a:spLocks noGrp="1"/>
          </p:cNvSpPr>
          <p:nvPr>
            <p:ph type="dt" sz="half" idx="10"/>
          </p:nvPr>
        </p:nvSpPr>
        <p:spPr>
          <a:xfrm>
            <a:off x="3545527" y="6199632"/>
            <a:ext cx="2064698" cy="365125"/>
          </a:xfrm>
        </p:spPr>
        <p:txBody>
          <a:bodyPr vert="horz" lIns="91440" tIns="45720" rIns="91440" bIns="45720" rtlCol="0" anchor="ctr">
            <a:normAutofit/>
          </a:bodyPr>
          <a:lstStyle/>
          <a:p>
            <a:pPr>
              <a:spcAft>
                <a:spcPts val="600"/>
              </a:spcAft>
              <a:defRPr/>
            </a:pPr>
            <a:fld id="{D4891375-14AE-4F62-B5FD-C3761CD595DC}" type="datetime3">
              <a:rPr lang="en-US" sz="1100" smtClean="0">
                <a:solidFill>
                  <a:schemeClr val="tx1">
                    <a:alpha val="80000"/>
                  </a:schemeClr>
                </a:solidFill>
              </a:rPr>
              <a:pPr>
                <a:spcAft>
                  <a:spcPts val="600"/>
                </a:spcAft>
                <a:defRPr/>
              </a:pPr>
              <a:t>20 March 2021</a:t>
            </a:fld>
            <a:endParaRPr lang="en-US" sz="1100">
              <a:solidFill>
                <a:schemeClr val="tx1">
                  <a:alpha val="80000"/>
                </a:schemeClr>
              </a:solidFill>
            </a:endParaRPr>
          </a:p>
        </p:txBody>
      </p:sp>
      <p:sp>
        <p:nvSpPr>
          <p:cNvPr id="6" name="Footer Placeholder 5">
            <a:extLst>
              <a:ext uri="{FF2B5EF4-FFF2-40B4-BE49-F238E27FC236}">
                <a16:creationId xmlns:a16="http://schemas.microsoft.com/office/drawing/2014/main" id="{349DB26F-195E-41AB-A1A5-40CF2462AD3A}"/>
              </a:ext>
            </a:extLst>
          </p:cNvPr>
          <p:cNvSpPr>
            <a:spLocks noGrp="1"/>
          </p:cNvSpPr>
          <p:nvPr>
            <p:ph type="ftr" sz="quarter" idx="11"/>
          </p:nvPr>
        </p:nvSpPr>
        <p:spPr>
          <a:xfrm>
            <a:off x="6291312" y="6199632"/>
            <a:ext cx="4542966" cy="365125"/>
          </a:xfrm>
        </p:spPr>
        <p:txBody>
          <a:bodyPr vert="horz" lIns="91440" tIns="45720" rIns="91440" bIns="45720" rtlCol="0" anchor="ctr">
            <a:normAutofit/>
          </a:bodyPr>
          <a:lstStyle/>
          <a:p>
            <a:pPr algn="r">
              <a:spcAft>
                <a:spcPts val="600"/>
              </a:spcAft>
              <a:defRPr/>
            </a:pPr>
            <a:r>
              <a:rPr lang="en-US" sz="1100" kern="1200">
                <a:solidFill>
                  <a:schemeClr val="tx1">
                    <a:alpha val="80000"/>
                  </a:schemeClr>
                </a:solidFill>
                <a:latin typeface="+mn-lt"/>
                <a:ea typeface="+mn-ea"/>
                <a:cs typeface="+mn-cs"/>
              </a:rPr>
              <a:t>Richard Davids, Sponsor</a:t>
            </a:r>
          </a:p>
        </p:txBody>
      </p:sp>
      <p:sp>
        <p:nvSpPr>
          <p:cNvPr id="7" name="Slide Number Placeholder 6">
            <a:extLst>
              <a:ext uri="{FF2B5EF4-FFF2-40B4-BE49-F238E27FC236}">
                <a16:creationId xmlns:a16="http://schemas.microsoft.com/office/drawing/2014/main" id="{C98B7718-B5AD-4DF7-86F0-06DA59076A95}"/>
              </a:ext>
            </a:extLst>
          </p:cNvPr>
          <p:cNvSpPr>
            <a:spLocks noGrp="1"/>
          </p:cNvSpPr>
          <p:nvPr>
            <p:ph type="sldNum" sz="quarter" idx="12"/>
          </p:nvPr>
        </p:nvSpPr>
        <p:spPr>
          <a:xfrm>
            <a:off x="11000232" y="6108192"/>
            <a:ext cx="548640" cy="548640"/>
          </a:xfrm>
          <a:prstGeom prst="ellipse">
            <a:avLst/>
          </a:prstGeom>
          <a:solidFill>
            <a:srgbClr val="384251"/>
          </a:solidFill>
        </p:spPr>
        <p:txBody>
          <a:bodyPr vert="horz" lIns="91440" tIns="45720" rIns="91440" bIns="45720" rtlCol="0" anchor="ctr">
            <a:normAutofit/>
          </a:bodyPr>
          <a:lstStyle/>
          <a:p>
            <a:pPr algn="ctr">
              <a:spcAft>
                <a:spcPts val="600"/>
              </a:spcAft>
              <a:defRPr/>
            </a:pPr>
            <a:fld id="{90359C1A-16B7-4D00-8295-87618168F1EC}" type="slidenum">
              <a:rPr lang="en-US" sz="1500" smtClean="0">
                <a:solidFill>
                  <a:srgbClr val="FFFFFF"/>
                </a:solidFill>
              </a:rPr>
              <a:pPr algn="ctr">
                <a:spcAft>
                  <a:spcPts val="600"/>
                </a:spcAft>
                <a:defRPr/>
              </a:pPr>
              <a:t>19</a:t>
            </a:fld>
            <a:endParaRPr lang="en-US" sz="1500">
              <a:solidFill>
                <a:srgbClr val="FFFFFF"/>
              </a:solidFill>
            </a:endParaRPr>
          </a:p>
        </p:txBody>
      </p:sp>
      <p:sp>
        <p:nvSpPr>
          <p:cNvPr id="3" name="Oval 2">
            <a:extLst>
              <a:ext uri="{FF2B5EF4-FFF2-40B4-BE49-F238E27FC236}">
                <a16:creationId xmlns:a16="http://schemas.microsoft.com/office/drawing/2014/main" id="{41140F41-623C-43EF-86C1-4CA95E3F15CA}"/>
              </a:ext>
            </a:extLst>
          </p:cNvPr>
          <p:cNvSpPr/>
          <p:nvPr/>
        </p:nvSpPr>
        <p:spPr>
          <a:xfrm rot="324521">
            <a:off x="713293" y="5265080"/>
            <a:ext cx="1954350" cy="101341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65530603"/>
      </p:ext>
    </p:extLst>
  </p:cSld>
  <p:clrMapOvr>
    <a:overrideClrMapping bg1="dk1" tx1="lt1" bg2="dk2" tx2="lt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9" name="Freeform: Shape 28">
            <a:extLst>
              <a:ext uri="{FF2B5EF4-FFF2-40B4-BE49-F238E27FC236}">
                <a16:creationId xmlns:a16="http://schemas.microsoft.com/office/drawing/2014/main" id="{AD21898E-86C0-4C8A-A76C-DF33E844C8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9542" y="0"/>
            <a:ext cx="10432916" cy="6858000"/>
          </a:xfrm>
          <a:custGeom>
            <a:avLst/>
            <a:gdLst>
              <a:gd name="connsiteX0" fmla="*/ 1287962 w 10432916"/>
              <a:gd name="connsiteY0" fmla="*/ 0 h 6858000"/>
              <a:gd name="connsiteX1" fmla="*/ 9144956 w 10432916"/>
              <a:gd name="connsiteY1" fmla="*/ 0 h 6858000"/>
              <a:gd name="connsiteX2" fmla="*/ 9241731 w 10432916"/>
              <a:gd name="connsiteY2" fmla="*/ 111692 h 6858000"/>
              <a:gd name="connsiteX3" fmla="*/ 10432916 w 10432916"/>
              <a:gd name="connsiteY3" fmla="*/ 3429001 h 6858000"/>
              <a:gd name="connsiteX4" fmla="*/ 9241730 w 10432916"/>
              <a:gd name="connsiteY4" fmla="*/ 6746310 h 6858000"/>
              <a:gd name="connsiteX5" fmla="*/ 9144957 w 10432916"/>
              <a:gd name="connsiteY5" fmla="*/ 6858000 h 6858000"/>
              <a:gd name="connsiteX6" fmla="*/ 1287959 w 10432916"/>
              <a:gd name="connsiteY6" fmla="*/ 6858000 h 6858000"/>
              <a:gd name="connsiteX7" fmla="*/ 1191186 w 10432916"/>
              <a:gd name="connsiteY7" fmla="*/ 6746310 h 6858000"/>
              <a:gd name="connsiteX8" fmla="*/ 0 w 10432916"/>
              <a:gd name="connsiteY8" fmla="*/ 3429001 h 6858000"/>
              <a:gd name="connsiteX9" fmla="*/ 1191186 w 10432916"/>
              <a:gd name="connsiteY9" fmla="*/ 11169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432916" h="6858000">
                <a:moveTo>
                  <a:pt x="1287962" y="0"/>
                </a:moveTo>
                <a:lnTo>
                  <a:pt x="9144956" y="0"/>
                </a:lnTo>
                <a:lnTo>
                  <a:pt x="9241731" y="111692"/>
                </a:lnTo>
                <a:cubicBezTo>
                  <a:pt x="9985889" y="1013175"/>
                  <a:pt x="10432916" y="2168897"/>
                  <a:pt x="10432916" y="3429001"/>
                </a:cubicBezTo>
                <a:cubicBezTo>
                  <a:pt x="10432916" y="4689105"/>
                  <a:pt x="9985889" y="5844827"/>
                  <a:pt x="9241730" y="6746310"/>
                </a:cubicBezTo>
                <a:lnTo>
                  <a:pt x="9144957" y="6858000"/>
                </a:lnTo>
                <a:lnTo>
                  <a:pt x="1287959" y="6858000"/>
                </a:lnTo>
                <a:lnTo>
                  <a:pt x="1191186" y="6746310"/>
                </a:lnTo>
                <a:cubicBezTo>
                  <a:pt x="447027" y="5844827"/>
                  <a:pt x="0" y="4689105"/>
                  <a:pt x="0" y="3429001"/>
                </a:cubicBezTo>
                <a:cubicBezTo>
                  <a:pt x="0" y="2168897"/>
                  <a:pt x="447027" y="1013175"/>
                  <a:pt x="1191186" y="111692"/>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Freeform: Shape 30">
            <a:extLst>
              <a:ext uri="{FF2B5EF4-FFF2-40B4-BE49-F238E27FC236}">
                <a16:creationId xmlns:a16="http://schemas.microsoft.com/office/drawing/2014/main" id="{5C8F04BD-D093-45D0-B54C-50FDB308B4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34942" y="0"/>
            <a:ext cx="9922116" cy="6858000"/>
          </a:xfrm>
          <a:custGeom>
            <a:avLst/>
            <a:gdLst>
              <a:gd name="connsiteX0" fmla="*/ 1378575 w 9922116"/>
              <a:gd name="connsiteY0" fmla="*/ 0 h 6858000"/>
              <a:gd name="connsiteX1" fmla="*/ 8543542 w 9922116"/>
              <a:gd name="connsiteY1" fmla="*/ 0 h 6858000"/>
              <a:gd name="connsiteX2" fmla="*/ 8633323 w 9922116"/>
              <a:gd name="connsiteY2" fmla="*/ 94145 h 6858000"/>
              <a:gd name="connsiteX3" fmla="*/ 9922116 w 9922116"/>
              <a:gd name="connsiteY3" fmla="*/ 3429001 h 6858000"/>
              <a:gd name="connsiteX4" fmla="*/ 8633323 w 9922116"/>
              <a:gd name="connsiteY4" fmla="*/ 6763858 h 6858000"/>
              <a:gd name="connsiteX5" fmla="*/ 8543544 w 9922116"/>
              <a:gd name="connsiteY5" fmla="*/ 6858000 h 6858000"/>
              <a:gd name="connsiteX6" fmla="*/ 1378573 w 9922116"/>
              <a:gd name="connsiteY6" fmla="*/ 6858000 h 6858000"/>
              <a:gd name="connsiteX7" fmla="*/ 1288793 w 9922116"/>
              <a:gd name="connsiteY7" fmla="*/ 6763858 h 6858000"/>
              <a:gd name="connsiteX8" fmla="*/ 0 w 9922116"/>
              <a:gd name="connsiteY8" fmla="*/ 3429001 h 6858000"/>
              <a:gd name="connsiteX9" fmla="*/ 1288793 w 9922116"/>
              <a:gd name="connsiteY9" fmla="*/ 9414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22116" h="6858000">
                <a:moveTo>
                  <a:pt x="1378575" y="0"/>
                </a:moveTo>
                <a:lnTo>
                  <a:pt x="8543542" y="0"/>
                </a:lnTo>
                <a:lnTo>
                  <a:pt x="8633323" y="94145"/>
                </a:lnTo>
                <a:cubicBezTo>
                  <a:pt x="9434072" y="974941"/>
                  <a:pt x="9922116" y="2144991"/>
                  <a:pt x="9922116" y="3429001"/>
                </a:cubicBezTo>
                <a:cubicBezTo>
                  <a:pt x="9922116" y="4713011"/>
                  <a:pt x="9434072" y="5883061"/>
                  <a:pt x="8633323" y="6763858"/>
                </a:cubicBezTo>
                <a:lnTo>
                  <a:pt x="8543544" y="6858000"/>
                </a:lnTo>
                <a:lnTo>
                  <a:pt x="1378573" y="6858000"/>
                </a:lnTo>
                <a:lnTo>
                  <a:pt x="1288793" y="6763858"/>
                </a:lnTo>
                <a:cubicBezTo>
                  <a:pt x="488044" y="5883061"/>
                  <a:pt x="0" y="4713011"/>
                  <a:pt x="0" y="3429001"/>
                </a:cubicBezTo>
                <a:cubicBezTo>
                  <a:pt x="0" y="2144991"/>
                  <a:pt x="488044" y="974941"/>
                  <a:pt x="1288793" y="94145"/>
                </a:cubicBezTo>
                <a:close/>
              </a:path>
            </a:pathLst>
          </a:custGeom>
          <a:solidFill>
            <a:schemeClr val="bg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2A1DE91-A04E-4DED-9C1E-5A1E856AD7E5}"/>
              </a:ext>
            </a:extLst>
          </p:cNvPr>
          <p:cNvSpPr>
            <a:spLocks noGrp="1"/>
          </p:cNvSpPr>
          <p:nvPr>
            <p:ph type="title"/>
          </p:nvPr>
        </p:nvSpPr>
        <p:spPr>
          <a:xfrm>
            <a:off x="2311147" y="365760"/>
            <a:ext cx="7569706" cy="1288238"/>
          </a:xfrm>
        </p:spPr>
        <p:txBody>
          <a:bodyPr anchor="ctr">
            <a:normAutofit/>
          </a:bodyPr>
          <a:lstStyle/>
          <a:p>
            <a:pPr algn="ctr"/>
            <a:r>
              <a:rPr lang="en-US"/>
              <a:t>What is iLoo?</a:t>
            </a:r>
          </a:p>
        </p:txBody>
      </p:sp>
      <p:sp>
        <p:nvSpPr>
          <p:cNvPr id="3" name="Content Placeholder 2">
            <a:extLst>
              <a:ext uri="{FF2B5EF4-FFF2-40B4-BE49-F238E27FC236}">
                <a16:creationId xmlns:a16="http://schemas.microsoft.com/office/drawing/2014/main" id="{8D3D6654-E719-4556-89A6-9766909EC8B0}"/>
              </a:ext>
            </a:extLst>
          </p:cNvPr>
          <p:cNvSpPr>
            <a:spLocks noGrp="1"/>
          </p:cNvSpPr>
          <p:nvPr>
            <p:ph idx="1"/>
          </p:nvPr>
        </p:nvSpPr>
        <p:spPr>
          <a:xfrm>
            <a:off x="2241284" y="1514175"/>
            <a:ext cx="7860863" cy="4502227"/>
          </a:xfrm>
        </p:spPr>
        <p:txBody>
          <a:bodyPr anchor="t">
            <a:normAutofit lnSpcReduction="10000"/>
          </a:bodyPr>
          <a:lstStyle/>
          <a:p>
            <a:r>
              <a:rPr lang="en-US" sz="2000" dirty="0"/>
              <a:t>‘Loo’ is a room that contains a toilet.  </a:t>
            </a:r>
            <a:r>
              <a:rPr lang="en-US" sz="2000" dirty="0" err="1"/>
              <a:t>iLoo</a:t>
            </a:r>
            <a:r>
              <a:rPr lang="en-US" sz="2000" dirty="0"/>
              <a:t>, short for ‘internet loo’, is a pre-fabricated outdoor toilet with solar powered electronics for charging small devices in rural Africa, Asia, and India and connecting to cell towers or internet via </a:t>
            </a:r>
            <a:r>
              <a:rPr lang="en-US" sz="2000" dirty="0" err="1"/>
              <a:t>StarLink</a:t>
            </a:r>
            <a:r>
              <a:rPr lang="en-US" sz="2000" dirty="0"/>
              <a:t>.  The innovative design separates solids and liquids waste for easy disposal. The interior toilet box can be either a ‘squat’ or ‘sit’ configuration.  A rubber sanitary platform collects cleansing water or spillage in the squat configuration and re-directs it into the solid waste tank. A liquid overflow drum is located outside to minimize ammonia odor generated when feces and urine mix.  A flexible hose connects the two tanks. Pre-fab base and roof serve as shipping pallets.  Innovative interface between walls and posts enable field level adjustment. The readily available materials can be re-purposed at end-of-life. All electronics are protected in a rugged suitcase inside and connected to the roof mounted 100W solar panel.  Expected service life is 1 - 5 years.  Target retail materials / electronics cost for a basic model is $800.  Interfaces for additional capabilities are considered in the design.  </a:t>
            </a:r>
          </a:p>
        </p:txBody>
      </p:sp>
      <p:sp>
        <p:nvSpPr>
          <p:cNvPr id="4" name="Date Placeholder 3">
            <a:extLst>
              <a:ext uri="{FF2B5EF4-FFF2-40B4-BE49-F238E27FC236}">
                <a16:creationId xmlns:a16="http://schemas.microsoft.com/office/drawing/2014/main" id="{42A7E8D0-03CD-45E8-960B-46AA74220834}"/>
              </a:ext>
            </a:extLst>
          </p:cNvPr>
          <p:cNvSpPr>
            <a:spLocks noGrp="1"/>
          </p:cNvSpPr>
          <p:nvPr>
            <p:ph type="dt" sz="half" idx="10"/>
          </p:nvPr>
        </p:nvSpPr>
        <p:spPr>
          <a:xfrm>
            <a:off x="379647" y="6199632"/>
            <a:ext cx="1280160" cy="365125"/>
          </a:xfrm>
        </p:spPr>
        <p:txBody>
          <a:bodyPr>
            <a:normAutofit/>
          </a:bodyPr>
          <a:lstStyle/>
          <a:p>
            <a:pPr>
              <a:spcAft>
                <a:spcPts val="600"/>
              </a:spcAft>
            </a:pPr>
            <a:fld id="{AB960B4B-F79C-4F11-AB8C-4EF8798B9471}" type="datetime3">
              <a:rPr lang="en-US" sz="1100">
                <a:solidFill>
                  <a:schemeClr val="tx1">
                    <a:alpha val="80000"/>
                  </a:schemeClr>
                </a:solidFill>
              </a:rPr>
              <a:pPr>
                <a:spcAft>
                  <a:spcPts val="600"/>
                </a:spcAft>
              </a:pPr>
              <a:t>20 March 2021</a:t>
            </a:fld>
            <a:endParaRPr lang="en-US" sz="1100">
              <a:solidFill>
                <a:schemeClr val="tx1">
                  <a:alpha val="80000"/>
                </a:schemeClr>
              </a:solidFill>
            </a:endParaRPr>
          </a:p>
        </p:txBody>
      </p:sp>
      <p:sp>
        <p:nvSpPr>
          <p:cNvPr id="6" name="Slide Number Placeholder 5">
            <a:extLst>
              <a:ext uri="{FF2B5EF4-FFF2-40B4-BE49-F238E27FC236}">
                <a16:creationId xmlns:a16="http://schemas.microsoft.com/office/drawing/2014/main" id="{DD1D6276-DF82-420A-8023-9CD2546BBDB4}"/>
              </a:ext>
            </a:extLst>
          </p:cNvPr>
          <p:cNvSpPr>
            <a:spLocks noGrp="1"/>
          </p:cNvSpPr>
          <p:nvPr>
            <p:ph type="sldNum" sz="quarter" idx="12"/>
          </p:nvPr>
        </p:nvSpPr>
        <p:spPr>
          <a:xfrm>
            <a:off x="11263713" y="6108192"/>
            <a:ext cx="548640" cy="548640"/>
          </a:xfrm>
          <a:prstGeom prst="ellipse">
            <a:avLst/>
          </a:prstGeom>
          <a:solidFill>
            <a:srgbClr val="808080"/>
          </a:solidFill>
        </p:spPr>
        <p:txBody>
          <a:bodyPr>
            <a:normAutofit/>
          </a:bodyPr>
          <a:lstStyle/>
          <a:p>
            <a:pPr algn="ctr">
              <a:spcAft>
                <a:spcPts val="600"/>
              </a:spcAft>
            </a:pPr>
            <a:fld id="{90359C1A-16B7-4D00-8295-87618168F1EC}" type="slidenum">
              <a:rPr lang="en-US" sz="1500">
                <a:solidFill>
                  <a:srgbClr val="FFFFFF"/>
                </a:solidFill>
              </a:rPr>
              <a:pPr algn="ctr">
                <a:spcAft>
                  <a:spcPts val="600"/>
                </a:spcAft>
              </a:pPr>
              <a:t>2</a:t>
            </a:fld>
            <a:endParaRPr lang="en-US" sz="1500">
              <a:solidFill>
                <a:srgbClr val="FFFFFF"/>
              </a:solidFill>
            </a:endParaRPr>
          </a:p>
        </p:txBody>
      </p:sp>
      <p:sp>
        <p:nvSpPr>
          <p:cNvPr id="9" name="Footer Placeholder 4">
            <a:extLst>
              <a:ext uri="{FF2B5EF4-FFF2-40B4-BE49-F238E27FC236}">
                <a16:creationId xmlns:a16="http://schemas.microsoft.com/office/drawing/2014/main" id="{BE18364F-EA91-4A08-BA5F-6FFFE9229B18}"/>
              </a:ext>
            </a:extLst>
          </p:cNvPr>
          <p:cNvSpPr>
            <a:spLocks noGrp="1"/>
          </p:cNvSpPr>
          <p:nvPr>
            <p:ph type="ftr" sz="quarter" idx="11"/>
          </p:nvPr>
        </p:nvSpPr>
        <p:spPr>
          <a:xfrm>
            <a:off x="2929162" y="6219784"/>
            <a:ext cx="6451398" cy="365125"/>
          </a:xfrm>
        </p:spPr>
        <p:txBody>
          <a:bodyPr vert="horz" lIns="91440" tIns="45720" rIns="91440" bIns="45720" rtlCol="0" anchor="ctr">
            <a:noAutofit/>
          </a:bodyPr>
          <a:lstStyle/>
          <a:p>
            <a:pPr defTabSz="457200">
              <a:spcAft>
                <a:spcPts val="600"/>
              </a:spcAft>
            </a:pPr>
            <a:r>
              <a:rPr lang="en-US" sz="1800" kern="1200" dirty="0">
                <a:solidFill>
                  <a:schemeClr val="tx1">
                    <a:alpha val="80000"/>
                  </a:schemeClr>
                </a:solidFill>
                <a:latin typeface="+mn-lt"/>
                <a:ea typeface="+mn-ea"/>
                <a:cs typeface="+mn-cs"/>
              </a:rPr>
              <a:t>Spring 2021 </a:t>
            </a:r>
            <a:r>
              <a:rPr lang="en-US" sz="1800" dirty="0">
                <a:solidFill>
                  <a:schemeClr val="tx1">
                    <a:alpha val="80000"/>
                  </a:schemeClr>
                </a:solidFill>
              </a:rPr>
              <a:t>semester offer, </a:t>
            </a:r>
            <a:r>
              <a:rPr lang="en-US" sz="1800" kern="1200" dirty="0">
                <a:solidFill>
                  <a:schemeClr val="tx1">
                    <a:alpha val="80000"/>
                  </a:schemeClr>
                </a:solidFill>
                <a:latin typeface="+mn-lt"/>
                <a:ea typeface="+mn-ea"/>
                <a:cs typeface="+mn-cs"/>
              </a:rPr>
              <a:t>Richard Davids, </a:t>
            </a:r>
            <a:r>
              <a:rPr lang="en-US" sz="1800" dirty="0">
                <a:solidFill>
                  <a:schemeClr val="tx1">
                    <a:alpha val="80000"/>
                  </a:schemeClr>
                </a:solidFill>
              </a:rPr>
              <a:t>Sponsor</a:t>
            </a:r>
            <a:endParaRPr lang="en-US" sz="1800" kern="1200" dirty="0">
              <a:solidFill>
                <a:schemeClr val="tx1">
                  <a:alpha val="80000"/>
                </a:schemeClr>
              </a:solidFill>
              <a:latin typeface="+mn-lt"/>
              <a:ea typeface="+mn-ea"/>
              <a:cs typeface="+mn-cs"/>
            </a:endParaRPr>
          </a:p>
        </p:txBody>
      </p:sp>
    </p:spTree>
    <p:extLst>
      <p:ext uri="{BB962C8B-B14F-4D97-AF65-F5344CB8AC3E}">
        <p14:creationId xmlns:p14="http://schemas.microsoft.com/office/powerpoint/2010/main" val="214585847"/>
      </p:ext>
    </p:extLst>
  </p:cSld>
  <p:clrMapOvr>
    <a:overrideClrMapping bg1="dk1" tx1="lt1" bg2="dk2" tx2="lt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42A5316D-ED2F-4F89-B4B4-8D9240B1A3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2881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F8D9841-ACF2-452B-ACDC-945BEDCE99AD}"/>
              </a:ext>
            </a:extLst>
          </p:cNvPr>
          <p:cNvSpPr>
            <a:spLocks noGrp="1"/>
          </p:cNvSpPr>
          <p:nvPr>
            <p:ph type="title"/>
          </p:nvPr>
        </p:nvSpPr>
        <p:spPr>
          <a:xfrm>
            <a:off x="694510" y="1487272"/>
            <a:ext cx="2743200" cy="2743200"/>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r>
              <a:rPr lang="en-US" sz="2600" b="1" kern="1200">
                <a:solidFill>
                  <a:srgbClr val="FFFFFF"/>
                </a:solidFill>
                <a:latin typeface="+mj-lt"/>
                <a:ea typeface="+mj-ea"/>
                <a:cs typeface="+mj-cs"/>
              </a:rPr>
              <a:t>Leak-proof Waste Transfer</a:t>
            </a:r>
          </a:p>
        </p:txBody>
      </p:sp>
      <p:pic>
        <p:nvPicPr>
          <p:cNvPr id="10" name="Picture Placeholder 8" descr="A picture containing blue, vessel, jar&#10;&#10;Description automatically generated">
            <a:extLst>
              <a:ext uri="{FF2B5EF4-FFF2-40B4-BE49-F238E27FC236}">
                <a16:creationId xmlns:a16="http://schemas.microsoft.com/office/drawing/2014/main" id="{68F22820-5D1F-4C2C-BFA4-44CCD4ECDC0C}"/>
              </a:ext>
            </a:extLst>
          </p:cNvPr>
          <p:cNvPicPr>
            <a:picLocks noChangeAspect="1"/>
          </p:cNvPicPr>
          <p:nvPr/>
        </p:nvPicPr>
        <p:blipFill rotWithShape="1">
          <a:blip r:embed="rId2">
            <a:extLst>
              <a:ext uri="{28A0092B-C50C-407E-A947-70E740481C1C}">
                <a14:useLocalDpi xmlns:a14="http://schemas.microsoft.com/office/drawing/2010/main" val="0"/>
              </a:ext>
            </a:extLst>
          </a:blip>
          <a:srcRect r="1153" b="2"/>
          <a:stretch/>
        </p:blipFill>
        <p:spPr>
          <a:xfrm>
            <a:off x="4038599" y="1451198"/>
            <a:ext cx="3458228" cy="2907860"/>
          </a:xfrm>
          <a:prstGeom prst="rect">
            <a:avLst/>
          </a:prstGeom>
        </p:spPr>
      </p:pic>
      <p:pic>
        <p:nvPicPr>
          <p:cNvPr id="9" name="Picture Placeholder 8" descr="A picture containing blue, vessel, jar&#10;&#10;Description automatically generated">
            <a:extLst>
              <a:ext uri="{FF2B5EF4-FFF2-40B4-BE49-F238E27FC236}">
                <a16:creationId xmlns:a16="http://schemas.microsoft.com/office/drawing/2014/main" id="{6E059CF0-8C2B-4FA9-8F67-8C172652C38E}"/>
              </a:ext>
            </a:extLst>
          </p:cNvPr>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r="1204" b="2"/>
          <a:stretch/>
        </p:blipFill>
        <p:spPr>
          <a:xfrm>
            <a:off x="8543193" y="3168036"/>
            <a:ext cx="3456432" cy="2907860"/>
          </a:xfrm>
          <a:prstGeom prst="rect">
            <a:avLst/>
          </a:prstGeom>
        </p:spPr>
      </p:pic>
      <p:sp>
        <p:nvSpPr>
          <p:cNvPr id="4" name="Text Placeholder 3">
            <a:extLst>
              <a:ext uri="{FF2B5EF4-FFF2-40B4-BE49-F238E27FC236}">
                <a16:creationId xmlns:a16="http://schemas.microsoft.com/office/drawing/2014/main" id="{B439E062-334A-4677-9B44-87921CE0EFBE}"/>
              </a:ext>
            </a:extLst>
          </p:cNvPr>
          <p:cNvSpPr>
            <a:spLocks noGrp="1"/>
          </p:cNvSpPr>
          <p:nvPr>
            <p:ph type="body" sz="half" idx="2"/>
          </p:nvPr>
        </p:nvSpPr>
        <p:spPr>
          <a:xfrm>
            <a:off x="4038600" y="4549804"/>
            <a:ext cx="3707592" cy="1292090"/>
          </a:xfrm>
        </p:spPr>
        <p:txBody>
          <a:bodyPr vert="horz" lIns="91440" tIns="45720" rIns="91440" bIns="45720" rtlCol="0">
            <a:noAutofit/>
          </a:bodyPr>
          <a:lstStyle/>
          <a:p>
            <a:pPr marL="285750" indent="-228600">
              <a:buFont typeface="Arial" panose="020B0604020202020204" pitchFamily="34" charset="0"/>
              <a:buChar char="•"/>
            </a:pPr>
            <a:r>
              <a:rPr lang="en-US" sz="1800" dirty="0"/>
              <a:t>Hard connection to solid drum.</a:t>
            </a:r>
          </a:p>
          <a:p>
            <a:pPr marL="285750" indent="-228600">
              <a:buFont typeface="Arial" panose="020B0604020202020204" pitchFamily="34" charset="0"/>
              <a:buChar char="•"/>
            </a:pPr>
            <a:r>
              <a:rPr lang="en-US" sz="1800" dirty="0"/>
              <a:t>Soft connection to liquid drum.</a:t>
            </a:r>
          </a:p>
          <a:p>
            <a:pPr marL="285750" indent="-228600">
              <a:buFont typeface="Arial" panose="020B0604020202020204" pitchFamily="34" charset="0"/>
              <a:buChar char="•"/>
            </a:pPr>
            <a:r>
              <a:rPr lang="en-US" sz="1800" dirty="0"/>
              <a:t>Intermediate disconnect.</a:t>
            </a:r>
          </a:p>
          <a:p>
            <a:pPr marL="285750" indent="-228600">
              <a:buFont typeface="Arial" panose="020B0604020202020204" pitchFamily="34" charset="0"/>
              <a:buChar char="•"/>
            </a:pPr>
            <a:r>
              <a:rPr lang="en-US" sz="1800" dirty="0"/>
              <a:t>May need a Filter.</a:t>
            </a:r>
          </a:p>
          <a:p>
            <a:pPr marL="285750" indent="-228600">
              <a:buFont typeface="Arial" panose="020B0604020202020204" pitchFamily="34" charset="0"/>
              <a:buChar char="•"/>
            </a:pPr>
            <a:r>
              <a:rPr lang="en-US" sz="1800" dirty="0"/>
              <a:t>Cost about $15</a:t>
            </a:r>
          </a:p>
          <a:p>
            <a:pPr marL="285750" indent="-228600">
              <a:buFont typeface="Arial" panose="020B0604020202020204" pitchFamily="34" charset="0"/>
              <a:buChar char="•"/>
            </a:pPr>
            <a:endParaRPr lang="en-US" sz="1800" dirty="0"/>
          </a:p>
        </p:txBody>
      </p:sp>
      <p:sp>
        <p:nvSpPr>
          <p:cNvPr id="5" name="Date Placeholder 4">
            <a:extLst>
              <a:ext uri="{FF2B5EF4-FFF2-40B4-BE49-F238E27FC236}">
                <a16:creationId xmlns:a16="http://schemas.microsoft.com/office/drawing/2014/main" id="{205DDAAE-C467-4EED-BF32-28E6A07FB074}"/>
              </a:ext>
            </a:extLst>
          </p:cNvPr>
          <p:cNvSpPr>
            <a:spLocks noGrp="1"/>
          </p:cNvSpPr>
          <p:nvPr>
            <p:ph type="dt" sz="half" idx="10"/>
          </p:nvPr>
        </p:nvSpPr>
        <p:spPr>
          <a:xfrm>
            <a:off x="241738" y="6356350"/>
            <a:ext cx="1655379" cy="365125"/>
          </a:xfrm>
        </p:spPr>
        <p:txBody>
          <a:bodyPr vert="horz" lIns="91440" tIns="45720" rIns="91440" bIns="45720" rtlCol="0" anchor="ctr">
            <a:normAutofit/>
          </a:bodyPr>
          <a:lstStyle/>
          <a:p>
            <a:pPr algn="ctr">
              <a:spcAft>
                <a:spcPts val="600"/>
              </a:spcAft>
            </a:pPr>
            <a:fld id="{D4891375-14AE-4F62-B5FD-C3761CD595DC}" type="datetime3">
              <a:rPr lang="en-US">
                <a:solidFill>
                  <a:srgbClr val="FFFFFF"/>
                </a:solidFill>
              </a:rPr>
              <a:pPr algn="ctr">
                <a:spcAft>
                  <a:spcPts val="600"/>
                </a:spcAft>
              </a:pPr>
              <a:t>20 March 2021</a:t>
            </a:fld>
            <a:endParaRPr lang="en-US">
              <a:solidFill>
                <a:srgbClr val="FFFFFF"/>
              </a:solidFill>
            </a:endParaRPr>
          </a:p>
        </p:txBody>
      </p:sp>
      <p:sp>
        <p:nvSpPr>
          <p:cNvPr id="6" name="Footer Placeholder 5">
            <a:extLst>
              <a:ext uri="{FF2B5EF4-FFF2-40B4-BE49-F238E27FC236}">
                <a16:creationId xmlns:a16="http://schemas.microsoft.com/office/drawing/2014/main" id="{349DB26F-195E-41AB-A1A5-40CF2462AD3A}"/>
              </a:ext>
            </a:extLst>
          </p:cNvPr>
          <p:cNvSpPr>
            <a:spLocks noGrp="1"/>
          </p:cNvSpPr>
          <p:nvPr>
            <p:ph type="ftr" sz="quarter" idx="11"/>
          </p:nvPr>
        </p:nvSpPr>
        <p:spPr>
          <a:xfrm>
            <a:off x="4038599" y="6356350"/>
            <a:ext cx="4847897" cy="365125"/>
          </a:xfrm>
        </p:spPr>
        <p:txBody>
          <a:bodyPr vert="horz" lIns="91440" tIns="45720" rIns="91440" bIns="45720" rtlCol="0" anchor="ctr">
            <a:normAutofit/>
          </a:bodyPr>
          <a:lstStyle/>
          <a:p>
            <a:pPr algn="l">
              <a:spcAft>
                <a:spcPts val="600"/>
              </a:spcAft>
            </a:pPr>
            <a:r>
              <a:rPr lang="en-US" kern="1200">
                <a:solidFill>
                  <a:prstClr val="black">
                    <a:tint val="75000"/>
                  </a:prstClr>
                </a:solidFill>
                <a:latin typeface="+mn-lt"/>
                <a:ea typeface="+mn-ea"/>
                <a:cs typeface="+mn-cs"/>
              </a:rPr>
              <a:t>Richard Davids, Sponsor</a:t>
            </a:r>
          </a:p>
        </p:txBody>
      </p:sp>
      <p:sp>
        <p:nvSpPr>
          <p:cNvPr id="7" name="Slide Number Placeholder 6">
            <a:extLst>
              <a:ext uri="{FF2B5EF4-FFF2-40B4-BE49-F238E27FC236}">
                <a16:creationId xmlns:a16="http://schemas.microsoft.com/office/drawing/2014/main" id="{C98B7718-B5AD-4DF7-86F0-06DA59076A95}"/>
              </a:ext>
            </a:extLst>
          </p:cNvPr>
          <p:cNvSpPr>
            <a:spLocks noGrp="1"/>
          </p:cNvSpPr>
          <p:nvPr>
            <p:ph type="sldNum" sz="quarter" idx="12"/>
          </p:nvPr>
        </p:nvSpPr>
        <p:spPr>
          <a:xfrm>
            <a:off x="9884978" y="6356350"/>
            <a:ext cx="1468821" cy="365125"/>
          </a:xfrm>
        </p:spPr>
        <p:txBody>
          <a:bodyPr vert="horz" lIns="91440" tIns="45720" rIns="91440" bIns="45720" rtlCol="0" anchor="ctr">
            <a:normAutofit/>
          </a:bodyPr>
          <a:lstStyle/>
          <a:p>
            <a:pPr>
              <a:spcAft>
                <a:spcPts val="600"/>
              </a:spcAft>
            </a:pPr>
            <a:fld id="{90359C1A-16B7-4D00-8295-87618168F1EC}" type="slidenum">
              <a:rPr lang="en-US">
                <a:solidFill>
                  <a:prstClr val="black">
                    <a:tint val="75000"/>
                  </a:prstClr>
                </a:solidFill>
              </a:rPr>
              <a:pPr>
                <a:spcAft>
                  <a:spcPts val="600"/>
                </a:spcAft>
              </a:pPr>
              <a:t>20</a:t>
            </a:fld>
            <a:endParaRPr lang="en-US">
              <a:solidFill>
                <a:prstClr val="black">
                  <a:tint val="75000"/>
                </a:prstClr>
              </a:solidFill>
            </a:endParaRPr>
          </a:p>
        </p:txBody>
      </p:sp>
      <p:sp>
        <p:nvSpPr>
          <p:cNvPr id="11" name="TextBox 10">
            <a:extLst>
              <a:ext uri="{FF2B5EF4-FFF2-40B4-BE49-F238E27FC236}">
                <a16:creationId xmlns:a16="http://schemas.microsoft.com/office/drawing/2014/main" id="{AF0D4524-59CE-46EB-A461-1A073E563C48}"/>
              </a:ext>
            </a:extLst>
          </p:cNvPr>
          <p:cNvSpPr txBox="1"/>
          <p:nvPr/>
        </p:nvSpPr>
        <p:spPr>
          <a:xfrm>
            <a:off x="8984913" y="5273947"/>
            <a:ext cx="2875403" cy="523220"/>
          </a:xfrm>
          <a:prstGeom prst="rect">
            <a:avLst/>
          </a:prstGeom>
          <a:noFill/>
        </p:spPr>
        <p:txBody>
          <a:bodyPr wrap="none" rtlCol="0">
            <a:spAutoFit/>
          </a:bodyPr>
          <a:lstStyle/>
          <a:p>
            <a:r>
              <a:rPr lang="en-US" sz="2800" dirty="0"/>
              <a:t>Liquid waste drum</a:t>
            </a:r>
          </a:p>
        </p:txBody>
      </p:sp>
      <p:sp>
        <p:nvSpPr>
          <p:cNvPr id="13" name="TextBox 12">
            <a:extLst>
              <a:ext uri="{FF2B5EF4-FFF2-40B4-BE49-F238E27FC236}">
                <a16:creationId xmlns:a16="http://schemas.microsoft.com/office/drawing/2014/main" id="{D40C8C5F-6BB3-4E62-BFDB-FFE5A746C1AE}"/>
              </a:ext>
            </a:extLst>
          </p:cNvPr>
          <p:cNvSpPr txBox="1"/>
          <p:nvPr/>
        </p:nvSpPr>
        <p:spPr>
          <a:xfrm>
            <a:off x="4378055" y="3439074"/>
            <a:ext cx="2700676" cy="523220"/>
          </a:xfrm>
          <a:prstGeom prst="rect">
            <a:avLst/>
          </a:prstGeom>
          <a:noFill/>
        </p:spPr>
        <p:txBody>
          <a:bodyPr wrap="none" rtlCol="0">
            <a:spAutoFit/>
          </a:bodyPr>
          <a:lstStyle/>
          <a:p>
            <a:r>
              <a:rPr lang="en-US" sz="2800" dirty="0"/>
              <a:t>Solid waste drum</a:t>
            </a:r>
          </a:p>
        </p:txBody>
      </p:sp>
      <p:pic>
        <p:nvPicPr>
          <p:cNvPr id="14" name="Picture 13" descr="A close - up of a pipe&#10;&#10;Description automatically generated with medium confidence">
            <a:extLst>
              <a:ext uri="{FF2B5EF4-FFF2-40B4-BE49-F238E27FC236}">
                <a16:creationId xmlns:a16="http://schemas.microsoft.com/office/drawing/2014/main" id="{DA57FBD4-00E9-4296-A655-CBCE854CFC9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19040" y="2422061"/>
            <a:ext cx="2655212" cy="2235688"/>
          </a:xfrm>
          <a:prstGeom prst="rect">
            <a:avLst/>
          </a:prstGeom>
        </p:spPr>
      </p:pic>
      <p:pic>
        <p:nvPicPr>
          <p:cNvPr id="17" name="Picture 16" descr="A picture containing indoor&#10;&#10;Description automatically generated">
            <a:extLst>
              <a:ext uri="{FF2B5EF4-FFF2-40B4-BE49-F238E27FC236}">
                <a16:creationId xmlns:a16="http://schemas.microsoft.com/office/drawing/2014/main" id="{272BA249-2BB4-4286-B63F-471736DF583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5779945" y="1851178"/>
            <a:ext cx="1607148" cy="1115455"/>
          </a:xfrm>
          <a:prstGeom prst="rect">
            <a:avLst/>
          </a:prstGeom>
        </p:spPr>
      </p:pic>
      <p:sp>
        <p:nvSpPr>
          <p:cNvPr id="18" name="TextBox 17">
            <a:extLst>
              <a:ext uri="{FF2B5EF4-FFF2-40B4-BE49-F238E27FC236}">
                <a16:creationId xmlns:a16="http://schemas.microsoft.com/office/drawing/2014/main" id="{F108D268-49CF-47FD-B9E0-2FC181503E39}"/>
              </a:ext>
            </a:extLst>
          </p:cNvPr>
          <p:cNvSpPr txBox="1"/>
          <p:nvPr/>
        </p:nvSpPr>
        <p:spPr>
          <a:xfrm>
            <a:off x="7824898" y="1371994"/>
            <a:ext cx="2518382" cy="369332"/>
          </a:xfrm>
          <a:prstGeom prst="rect">
            <a:avLst/>
          </a:prstGeom>
          <a:noFill/>
        </p:spPr>
        <p:txBody>
          <a:bodyPr wrap="none" rtlCol="0">
            <a:spAutoFit/>
          </a:bodyPr>
          <a:lstStyle/>
          <a:p>
            <a:r>
              <a:rPr lang="en-US" dirty="0"/>
              <a:t>No leak waterstop flange</a:t>
            </a:r>
          </a:p>
        </p:txBody>
      </p:sp>
      <p:sp>
        <p:nvSpPr>
          <p:cNvPr id="19" name="TextBox 18">
            <a:extLst>
              <a:ext uri="{FF2B5EF4-FFF2-40B4-BE49-F238E27FC236}">
                <a16:creationId xmlns:a16="http://schemas.microsoft.com/office/drawing/2014/main" id="{7DAB0D6B-3A60-463F-AFB6-8A0323EC8F53}"/>
              </a:ext>
            </a:extLst>
          </p:cNvPr>
          <p:cNvSpPr txBox="1"/>
          <p:nvPr/>
        </p:nvSpPr>
        <p:spPr>
          <a:xfrm>
            <a:off x="8704803" y="1934418"/>
            <a:ext cx="1965731" cy="369332"/>
          </a:xfrm>
          <a:prstGeom prst="rect">
            <a:avLst/>
          </a:prstGeom>
          <a:noFill/>
        </p:spPr>
        <p:txBody>
          <a:bodyPr wrap="none" rtlCol="0">
            <a:spAutoFit/>
          </a:bodyPr>
          <a:lstStyle/>
          <a:p>
            <a:r>
              <a:rPr lang="en-US" dirty="0"/>
              <a:t>Flexible waste pipe</a:t>
            </a:r>
          </a:p>
        </p:txBody>
      </p:sp>
      <p:cxnSp>
        <p:nvCxnSpPr>
          <p:cNvPr id="21" name="Straight Arrow Connector 20">
            <a:extLst>
              <a:ext uri="{FF2B5EF4-FFF2-40B4-BE49-F238E27FC236}">
                <a16:creationId xmlns:a16="http://schemas.microsoft.com/office/drawing/2014/main" id="{FAF2432B-5FF1-46CE-99EC-27B2A9705CB3}"/>
              </a:ext>
            </a:extLst>
          </p:cNvPr>
          <p:cNvCxnSpPr>
            <a:cxnSpLocks/>
          </p:cNvCxnSpPr>
          <p:nvPr/>
        </p:nvCxnSpPr>
        <p:spPr>
          <a:xfrm flipH="1">
            <a:off x="7119040" y="1652448"/>
            <a:ext cx="801877" cy="607347"/>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33D5394E-6327-4918-9AF3-47A43BBFDAA5}"/>
              </a:ext>
            </a:extLst>
          </p:cNvPr>
          <p:cNvCxnSpPr>
            <a:cxnSpLocks/>
          </p:cNvCxnSpPr>
          <p:nvPr/>
        </p:nvCxnSpPr>
        <p:spPr>
          <a:xfrm flipH="1">
            <a:off x="7961226" y="2185438"/>
            <a:ext cx="801877" cy="607347"/>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326685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 name="Picture 11" descr="A picture containing dirty&#10;&#10;Description automatically generated">
            <a:extLst>
              <a:ext uri="{FF2B5EF4-FFF2-40B4-BE49-F238E27FC236}">
                <a16:creationId xmlns:a16="http://schemas.microsoft.com/office/drawing/2014/main" id="{7A3854B6-B06A-4FC0-AE7D-2C1204A6DEA4}"/>
              </a:ext>
            </a:extLst>
          </p:cNvPr>
          <p:cNvPicPr>
            <a:picLocks noChangeAspect="1"/>
          </p:cNvPicPr>
          <p:nvPr/>
        </p:nvPicPr>
        <p:blipFill rotWithShape="1">
          <a:blip r:embed="rId2">
            <a:alphaModFix amt="35000"/>
            <a:extLst>
              <a:ext uri="{28A0092B-C50C-407E-A947-70E740481C1C}">
                <a14:useLocalDpi xmlns:a14="http://schemas.microsoft.com/office/drawing/2010/main" val="0"/>
              </a:ext>
            </a:extLst>
          </a:blip>
          <a:srcRect t="25022"/>
          <a:stretch/>
        </p:blipFill>
        <p:spPr>
          <a:xfrm>
            <a:off x="-6" y="-4"/>
            <a:ext cx="12192000" cy="6855958"/>
          </a:xfrm>
          <a:prstGeom prst="rect">
            <a:avLst/>
          </a:prstGeom>
        </p:spPr>
      </p:pic>
      <p:sp>
        <p:nvSpPr>
          <p:cNvPr id="2" name="Title 1">
            <a:extLst>
              <a:ext uri="{FF2B5EF4-FFF2-40B4-BE49-F238E27FC236}">
                <a16:creationId xmlns:a16="http://schemas.microsoft.com/office/drawing/2014/main" id="{02A1DE91-A04E-4DED-9C1E-5A1E856AD7E5}"/>
              </a:ext>
            </a:extLst>
          </p:cNvPr>
          <p:cNvSpPr>
            <a:spLocks noGrp="1"/>
          </p:cNvSpPr>
          <p:nvPr>
            <p:ph type="title"/>
          </p:nvPr>
        </p:nvSpPr>
        <p:spPr>
          <a:xfrm>
            <a:off x="4128368" y="4522156"/>
            <a:ext cx="4937937" cy="1363215"/>
          </a:xfrm>
        </p:spPr>
        <p:txBody>
          <a:bodyPr vert="horz" lIns="91440" tIns="45720" rIns="91440" bIns="45720" rtlCol="0" anchor="t">
            <a:normAutofit/>
          </a:bodyPr>
          <a:lstStyle/>
          <a:p>
            <a:pPr algn="ctr"/>
            <a:r>
              <a:rPr lang="en-US" kern="1200" dirty="0">
                <a:solidFill>
                  <a:schemeClr val="tx1"/>
                </a:solidFill>
                <a:latin typeface="+mj-lt"/>
                <a:ea typeface="+mj-ea"/>
                <a:cs typeface="+mj-cs"/>
              </a:rPr>
              <a:t>What other toilets look like.</a:t>
            </a:r>
          </a:p>
        </p:txBody>
      </p:sp>
      <p:sp>
        <p:nvSpPr>
          <p:cNvPr id="118" name="Freeform: Shape 114">
            <a:extLst>
              <a:ext uri="{FF2B5EF4-FFF2-40B4-BE49-F238E27FC236}">
                <a16:creationId xmlns:a16="http://schemas.microsoft.com/office/drawing/2014/main" id="{F6E384F5-137A-40B1-97F0-694CC6ECD5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122218"/>
            <a:ext cx="3730752" cy="4735782"/>
          </a:xfrm>
          <a:custGeom>
            <a:avLst/>
            <a:gdLst>
              <a:gd name="connsiteX0" fmla="*/ 640080 w 3730752"/>
              <a:gd name="connsiteY0" fmla="*/ 0 h 4735782"/>
              <a:gd name="connsiteX1" fmla="*/ 3730752 w 3730752"/>
              <a:gd name="connsiteY1" fmla="*/ 3090672 h 4735782"/>
              <a:gd name="connsiteX2" fmla="*/ 3357725 w 3730752"/>
              <a:gd name="connsiteY2" fmla="*/ 4563870 h 4735782"/>
              <a:gd name="connsiteX3" fmla="*/ 3253285 w 3730752"/>
              <a:gd name="connsiteY3" fmla="*/ 4735782 h 4735782"/>
              <a:gd name="connsiteX4" fmla="*/ 0 w 3730752"/>
              <a:gd name="connsiteY4" fmla="*/ 4735782 h 4735782"/>
              <a:gd name="connsiteX5" fmla="*/ 0 w 3730752"/>
              <a:gd name="connsiteY5" fmla="*/ 67215 h 4735782"/>
              <a:gd name="connsiteX6" fmla="*/ 17202 w 3730752"/>
              <a:gd name="connsiteY6" fmla="*/ 62792 h 4735782"/>
              <a:gd name="connsiteX7" fmla="*/ 640080 w 3730752"/>
              <a:gd name="connsiteY7" fmla="*/ 0 h 4735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30752" h="4735782">
                <a:moveTo>
                  <a:pt x="640080" y="0"/>
                </a:moveTo>
                <a:cubicBezTo>
                  <a:pt x="2347011" y="0"/>
                  <a:pt x="3730752" y="1383741"/>
                  <a:pt x="3730752" y="3090672"/>
                </a:cubicBezTo>
                <a:cubicBezTo>
                  <a:pt x="3730752" y="3624088"/>
                  <a:pt x="3595621" y="4125943"/>
                  <a:pt x="3357725" y="4563870"/>
                </a:cubicBezTo>
                <a:lnTo>
                  <a:pt x="3253285" y="4735782"/>
                </a:lnTo>
                <a:lnTo>
                  <a:pt x="0" y="4735782"/>
                </a:lnTo>
                <a:lnTo>
                  <a:pt x="0" y="67215"/>
                </a:lnTo>
                <a:lnTo>
                  <a:pt x="17202" y="62792"/>
                </a:lnTo>
                <a:cubicBezTo>
                  <a:pt x="218397" y="21621"/>
                  <a:pt x="426714" y="0"/>
                  <a:pt x="640080"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7" name="Freeform: Shape 116">
            <a:extLst>
              <a:ext uri="{FF2B5EF4-FFF2-40B4-BE49-F238E27FC236}">
                <a16:creationId xmlns:a16="http://schemas.microsoft.com/office/drawing/2014/main" id="{9DBC4630-03DA-474F-BBCB-BA3AE6B317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1982" y="-4332"/>
            <a:ext cx="4242816" cy="2454158"/>
          </a:xfrm>
          <a:custGeom>
            <a:avLst/>
            <a:gdLst>
              <a:gd name="connsiteX0" fmla="*/ 28633 w 4242816"/>
              <a:gd name="connsiteY0" fmla="*/ 0 h 2454158"/>
              <a:gd name="connsiteX1" fmla="*/ 4214183 w 4242816"/>
              <a:gd name="connsiteY1" fmla="*/ 0 h 2454158"/>
              <a:gd name="connsiteX2" fmla="*/ 4231864 w 4242816"/>
              <a:gd name="connsiteY2" fmla="*/ 115848 h 2454158"/>
              <a:gd name="connsiteX3" fmla="*/ 4242816 w 4242816"/>
              <a:gd name="connsiteY3" fmla="*/ 332750 h 2454158"/>
              <a:gd name="connsiteX4" fmla="*/ 2121408 w 4242816"/>
              <a:gd name="connsiteY4" fmla="*/ 2454158 h 2454158"/>
              <a:gd name="connsiteX5" fmla="*/ 0 w 4242816"/>
              <a:gd name="connsiteY5" fmla="*/ 332750 h 2454158"/>
              <a:gd name="connsiteX6" fmla="*/ 10953 w 4242816"/>
              <a:gd name="connsiteY6" fmla="*/ 115848 h 2454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42816" h="2454158">
                <a:moveTo>
                  <a:pt x="28633" y="0"/>
                </a:moveTo>
                <a:lnTo>
                  <a:pt x="4214183" y="0"/>
                </a:lnTo>
                <a:lnTo>
                  <a:pt x="4231864" y="115848"/>
                </a:lnTo>
                <a:cubicBezTo>
                  <a:pt x="4239106" y="187164"/>
                  <a:pt x="4242816" y="259524"/>
                  <a:pt x="4242816" y="332750"/>
                </a:cubicBezTo>
                <a:cubicBezTo>
                  <a:pt x="4242816" y="1504371"/>
                  <a:pt x="3293029" y="2454158"/>
                  <a:pt x="2121408" y="2454158"/>
                </a:cubicBezTo>
                <a:cubicBezTo>
                  <a:pt x="949787" y="2454158"/>
                  <a:pt x="0" y="1504371"/>
                  <a:pt x="0" y="332750"/>
                </a:cubicBezTo>
                <a:cubicBezTo>
                  <a:pt x="0" y="259524"/>
                  <a:pt x="3710" y="187164"/>
                  <a:pt x="10953" y="115848"/>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3" name="Picture 22" descr="A picture containing ground, toilet, stone, dirty&#10;&#10;Description automatically generated">
            <a:extLst>
              <a:ext uri="{FF2B5EF4-FFF2-40B4-BE49-F238E27FC236}">
                <a16:creationId xmlns:a16="http://schemas.microsoft.com/office/drawing/2014/main" id="{D0B8897E-2B8D-47A7-A33F-ECF3C3F7EDFE}"/>
              </a:ext>
            </a:extLst>
          </p:cNvPr>
          <p:cNvPicPr>
            <a:picLocks noChangeAspect="1"/>
          </p:cNvPicPr>
          <p:nvPr/>
        </p:nvPicPr>
        <p:blipFill rotWithShape="1">
          <a:blip r:embed="rId3">
            <a:extLst>
              <a:ext uri="{28A0092B-C50C-407E-A947-70E740481C1C}">
                <a14:useLocalDpi xmlns:a14="http://schemas.microsoft.com/office/drawing/2010/main" val="0"/>
              </a:ext>
            </a:extLst>
          </a:blip>
          <a:srcRect t="17532" r="-1" b="18301"/>
          <a:stretch/>
        </p:blipFill>
        <p:spPr>
          <a:xfrm>
            <a:off x="1246573" y="10"/>
            <a:ext cx="3913632" cy="2285224"/>
          </a:xfrm>
          <a:custGeom>
            <a:avLst/>
            <a:gdLst/>
            <a:ahLst/>
            <a:cxnLst/>
            <a:rect l="l" t="t" r="r" b="b"/>
            <a:pathLst>
              <a:path w="3913632" h="2285234">
                <a:moveTo>
                  <a:pt x="29691" y="0"/>
                </a:moveTo>
                <a:lnTo>
                  <a:pt x="3883942" y="0"/>
                </a:lnTo>
                <a:lnTo>
                  <a:pt x="3903529" y="128345"/>
                </a:lnTo>
                <a:cubicBezTo>
                  <a:pt x="3910210" y="194127"/>
                  <a:pt x="3913632" y="260873"/>
                  <a:pt x="3913632" y="328418"/>
                </a:cubicBezTo>
                <a:cubicBezTo>
                  <a:pt x="3913632" y="1409138"/>
                  <a:pt x="3037536" y="2285234"/>
                  <a:pt x="1956816" y="2285234"/>
                </a:cubicBezTo>
                <a:cubicBezTo>
                  <a:pt x="876096" y="2285234"/>
                  <a:pt x="0" y="1409138"/>
                  <a:pt x="0" y="328418"/>
                </a:cubicBezTo>
                <a:cubicBezTo>
                  <a:pt x="0" y="260873"/>
                  <a:pt x="3422" y="194127"/>
                  <a:pt x="10103" y="128345"/>
                </a:cubicBezTo>
                <a:close/>
              </a:path>
            </a:pathLst>
          </a:custGeom>
        </p:spPr>
      </p:pic>
      <p:pic>
        <p:nvPicPr>
          <p:cNvPr id="15" name="Picture 14">
            <a:extLst>
              <a:ext uri="{FF2B5EF4-FFF2-40B4-BE49-F238E27FC236}">
                <a16:creationId xmlns:a16="http://schemas.microsoft.com/office/drawing/2014/main" id="{9E139198-F192-4E2B-A13F-75AA19871EEE}"/>
              </a:ext>
            </a:extLst>
          </p:cNvPr>
          <p:cNvPicPr>
            <a:picLocks noChangeAspect="1"/>
          </p:cNvPicPr>
          <p:nvPr/>
        </p:nvPicPr>
        <p:blipFill rotWithShape="1">
          <a:blip r:embed="rId4">
            <a:extLst>
              <a:ext uri="{28A0092B-C50C-407E-A947-70E740481C1C}">
                <a14:useLocalDpi xmlns:a14="http://schemas.microsoft.com/office/drawing/2010/main" val="0"/>
              </a:ext>
            </a:extLst>
          </a:blip>
          <a:srcRect l="3165" r="4" b="4"/>
          <a:stretch/>
        </p:blipFill>
        <p:spPr>
          <a:xfrm>
            <a:off x="20" y="2288331"/>
            <a:ext cx="3564618" cy="4569668"/>
          </a:xfrm>
          <a:custGeom>
            <a:avLst/>
            <a:gdLst/>
            <a:ahLst/>
            <a:cxnLst/>
            <a:rect l="l" t="t" r="r" b="b"/>
            <a:pathLst>
              <a:path w="3564638" h="4569668">
                <a:moveTo>
                  <a:pt x="640080" y="0"/>
                </a:moveTo>
                <a:cubicBezTo>
                  <a:pt x="2255269" y="0"/>
                  <a:pt x="3564638" y="1309369"/>
                  <a:pt x="3564638" y="2924558"/>
                </a:cubicBezTo>
                <a:cubicBezTo>
                  <a:pt x="3564638" y="3530254"/>
                  <a:pt x="3380508" y="4092944"/>
                  <a:pt x="3065170" y="4559707"/>
                </a:cubicBezTo>
                <a:lnTo>
                  <a:pt x="3057720" y="4569668"/>
                </a:lnTo>
                <a:lnTo>
                  <a:pt x="0" y="4569668"/>
                </a:lnTo>
                <a:lnTo>
                  <a:pt x="0" y="72448"/>
                </a:lnTo>
                <a:lnTo>
                  <a:pt x="50679" y="59417"/>
                </a:lnTo>
                <a:cubicBezTo>
                  <a:pt x="241061" y="20459"/>
                  <a:pt x="438181" y="0"/>
                  <a:pt x="640080" y="0"/>
                </a:cubicBezTo>
                <a:close/>
              </a:path>
            </a:pathLst>
          </a:custGeom>
        </p:spPr>
      </p:pic>
      <p:sp>
        <p:nvSpPr>
          <p:cNvPr id="119" name="Oval 118">
            <a:extLst>
              <a:ext uri="{FF2B5EF4-FFF2-40B4-BE49-F238E27FC236}">
                <a16:creationId xmlns:a16="http://schemas.microsoft.com/office/drawing/2014/main" id="{78418A25-6EAC-4140-BFE6-284E1925B5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60967" y="561316"/>
            <a:ext cx="3182112" cy="3182112"/>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5" name="Picture 24" descr="A picture containing outdoor&#10;&#10;Description automatically generated">
            <a:extLst>
              <a:ext uri="{FF2B5EF4-FFF2-40B4-BE49-F238E27FC236}">
                <a16:creationId xmlns:a16="http://schemas.microsoft.com/office/drawing/2014/main" id="{B5AAF87B-51C0-4139-9424-A8E2DE537732}"/>
              </a:ext>
            </a:extLst>
          </p:cNvPr>
          <p:cNvPicPr>
            <a:picLocks noChangeAspect="1"/>
          </p:cNvPicPr>
          <p:nvPr/>
        </p:nvPicPr>
        <p:blipFill rotWithShape="1">
          <a:blip r:embed="rId5">
            <a:extLst>
              <a:ext uri="{28A0092B-C50C-407E-A947-70E740481C1C}">
                <a14:useLocalDpi xmlns:a14="http://schemas.microsoft.com/office/drawing/2010/main" val="0"/>
              </a:ext>
            </a:extLst>
          </a:blip>
          <a:srcRect l="2500" r="-3" b="-3"/>
          <a:stretch/>
        </p:blipFill>
        <p:spPr>
          <a:xfrm>
            <a:off x="5525559" y="725908"/>
            <a:ext cx="2852928" cy="2852928"/>
          </a:xfrm>
          <a:custGeom>
            <a:avLst/>
            <a:gdLst/>
            <a:ahLst/>
            <a:cxnLst/>
            <a:rect l="l" t="t" r="r" b="b"/>
            <a:pathLst>
              <a:path w="2852928" h="2852928">
                <a:moveTo>
                  <a:pt x="1426464" y="0"/>
                </a:moveTo>
                <a:cubicBezTo>
                  <a:pt x="2214278" y="0"/>
                  <a:pt x="2852928" y="638650"/>
                  <a:pt x="2852928" y="1426464"/>
                </a:cubicBezTo>
                <a:cubicBezTo>
                  <a:pt x="2852928" y="2214278"/>
                  <a:pt x="2214278" y="2852928"/>
                  <a:pt x="1426464" y="2852928"/>
                </a:cubicBezTo>
                <a:cubicBezTo>
                  <a:pt x="638650" y="2852928"/>
                  <a:pt x="0" y="2214278"/>
                  <a:pt x="0" y="1426464"/>
                </a:cubicBezTo>
                <a:cubicBezTo>
                  <a:pt x="0" y="638650"/>
                  <a:pt x="638650" y="0"/>
                  <a:pt x="1426464" y="0"/>
                </a:cubicBezTo>
                <a:close/>
              </a:path>
            </a:pathLst>
          </a:custGeom>
        </p:spPr>
      </p:pic>
      <p:sp>
        <p:nvSpPr>
          <p:cNvPr id="121" name="Freeform: Shape 120">
            <a:extLst>
              <a:ext uri="{FF2B5EF4-FFF2-40B4-BE49-F238E27FC236}">
                <a16:creationId xmlns:a16="http://schemas.microsoft.com/office/drawing/2014/main" id="{6B9D64DB-4D5C-4A91-B45F-F301E3174F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52568" y="-4332"/>
            <a:ext cx="3439432" cy="3550083"/>
          </a:xfrm>
          <a:custGeom>
            <a:avLst/>
            <a:gdLst>
              <a:gd name="connsiteX0" fmla="*/ 115336 w 3439432"/>
              <a:gd name="connsiteY0" fmla="*/ 0 h 3550083"/>
              <a:gd name="connsiteX1" fmla="*/ 3439432 w 3439432"/>
              <a:gd name="connsiteY1" fmla="*/ 0 h 3550083"/>
              <a:gd name="connsiteX2" fmla="*/ 3439432 w 3439432"/>
              <a:gd name="connsiteY2" fmla="*/ 3462762 h 3550083"/>
              <a:gd name="connsiteX3" fmla="*/ 3318024 w 3439432"/>
              <a:gd name="connsiteY3" fmla="*/ 3493980 h 3550083"/>
              <a:gd name="connsiteX4" fmla="*/ 2761488 w 3439432"/>
              <a:gd name="connsiteY4" fmla="*/ 3550083 h 3550083"/>
              <a:gd name="connsiteX5" fmla="*/ 0 w 3439432"/>
              <a:gd name="connsiteY5" fmla="*/ 788595 h 3550083"/>
              <a:gd name="connsiteX6" fmla="*/ 70713 w 3439432"/>
              <a:gd name="connsiteY6" fmla="*/ 164949 h 3550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39432" h="3550083">
                <a:moveTo>
                  <a:pt x="115336" y="0"/>
                </a:moveTo>
                <a:lnTo>
                  <a:pt x="3439432" y="0"/>
                </a:lnTo>
                <a:lnTo>
                  <a:pt x="3439432" y="3462762"/>
                </a:lnTo>
                <a:lnTo>
                  <a:pt x="3318024" y="3493980"/>
                </a:lnTo>
                <a:cubicBezTo>
                  <a:pt x="3138258" y="3530765"/>
                  <a:pt x="2952129" y="3550083"/>
                  <a:pt x="2761488" y="3550083"/>
                </a:cubicBezTo>
                <a:cubicBezTo>
                  <a:pt x="1236360" y="3550083"/>
                  <a:pt x="0" y="2313723"/>
                  <a:pt x="0" y="788595"/>
                </a:cubicBezTo>
                <a:cubicBezTo>
                  <a:pt x="0" y="574124"/>
                  <a:pt x="24450" y="365364"/>
                  <a:pt x="70713" y="164949"/>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9" name="Picture 18">
            <a:extLst>
              <a:ext uri="{FF2B5EF4-FFF2-40B4-BE49-F238E27FC236}">
                <a16:creationId xmlns:a16="http://schemas.microsoft.com/office/drawing/2014/main" id="{B933A24F-A1A7-4DA4-916A-D1C2BCDA6101}"/>
              </a:ext>
            </a:extLst>
          </p:cNvPr>
          <p:cNvPicPr>
            <a:picLocks noChangeAspect="1"/>
          </p:cNvPicPr>
          <p:nvPr/>
        </p:nvPicPr>
        <p:blipFill rotWithShape="1">
          <a:blip r:embed="rId6">
            <a:extLst>
              <a:ext uri="{28A0092B-C50C-407E-A947-70E740481C1C}">
                <a14:useLocalDpi xmlns:a14="http://schemas.microsoft.com/office/drawing/2010/main" val="0"/>
              </a:ext>
            </a:extLst>
          </a:blip>
          <a:srcRect b="3339"/>
          <a:stretch/>
        </p:blipFill>
        <p:spPr>
          <a:xfrm>
            <a:off x="8918761" y="-4331"/>
            <a:ext cx="3273238" cy="3383891"/>
          </a:xfrm>
          <a:custGeom>
            <a:avLst/>
            <a:gdLst/>
            <a:ahLst/>
            <a:cxnLst/>
            <a:rect l="l" t="t" r="r" b="b"/>
            <a:pathLst>
              <a:path w="3273238" h="3383891">
                <a:moveTo>
                  <a:pt x="122841" y="0"/>
                </a:moveTo>
                <a:lnTo>
                  <a:pt x="3273238" y="0"/>
                </a:lnTo>
                <a:lnTo>
                  <a:pt x="3273238" y="3291335"/>
                </a:lnTo>
                <a:lnTo>
                  <a:pt x="3118338" y="3331164"/>
                </a:lnTo>
                <a:cubicBezTo>
                  <a:pt x="2949390" y="3365736"/>
                  <a:pt x="2774463" y="3383891"/>
                  <a:pt x="2595295" y="3383891"/>
                </a:cubicBezTo>
                <a:cubicBezTo>
                  <a:pt x="1161953" y="3383891"/>
                  <a:pt x="0" y="2221938"/>
                  <a:pt x="0" y="788596"/>
                </a:cubicBezTo>
                <a:cubicBezTo>
                  <a:pt x="0" y="519845"/>
                  <a:pt x="40850" y="260634"/>
                  <a:pt x="116679" y="16835"/>
                </a:cubicBezTo>
                <a:close/>
              </a:path>
            </a:pathLst>
          </a:custGeom>
        </p:spPr>
      </p:pic>
      <p:sp>
        <p:nvSpPr>
          <p:cNvPr id="4" name="Date Placeholder 3">
            <a:extLst>
              <a:ext uri="{FF2B5EF4-FFF2-40B4-BE49-F238E27FC236}">
                <a16:creationId xmlns:a16="http://schemas.microsoft.com/office/drawing/2014/main" id="{42A7E8D0-03CD-45E8-960B-46AA74220834}"/>
              </a:ext>
            </a:extLst>
          </p:cNvPr>
          <p:cNvSpPr>
            <a:spLocks noGrp="1"/>
          </p:cNvSpPr>
          <p:nvPr>
            <p:ph type="dt" sz="half" idx="10"/>
          </p:nvPr>
        </p:nvSpPr>
        <p:spPr>
          <a:xfrm>
            <a:off x="4128368" y="6199632"/>
            <a:ext cx="1704670" cy="365760"/>
          </a:xfrm>
        </p:spPr>
        <p:txBody>
          <a:bodyPr vert="horz" lIns="91440" tIns="45720" rIns="91440" bIns="45720" rtlCol="0" anchor="ctr">
            <a:normAutofit/>
          </a:bodyPr>
          <a:lstStyle/>
          <a:p>
            <a:pPr>
              <a:spcAft>
                <a:spcPts val="600"/>
              </a:spcAft>
            </a:pPr>
            <a:fld id="{AB960B4B-F79C-4F11-AB8C-4EF8798B9471}" type="datetime3">
              <a:rPr lang="en-US" sz="1100">
                <a:solidFill>
                  <a:schemeClr val="tx1">
                    <a:alpha val="80000"/>
                  </a:schemeClr>
                </a:solidFill>
              </a:rPr>
              <a:pPr>
                <a:spcAft>
                  <a:spcPts val="600"/>
                </a:spcAft>
              </a:pPr>
              <a:t>20 March 2021</a:t>
            </a:fld>
            <a:endParaRPr lang="en-US" sz="1100">
              <a:solidFill>
                <a:schemeClr val="tx1">
                  <a:alpha val="80000"/>
                </a:schemeClr>
              </a:solidFill>
            </a:endParaRPr>
          </a:p>
        </p:txBody>
      </p:sp>
      <p:sp>
        <p:nvSpPr>
          <p:cNvPr id="9" name="Footer Placeholder 4">
            <a:extLst>
              <a:ext uri="{FF2B5EF4-FFF2-40B4-BE49-F238E27FC236}">
                <a16:creationId xmlns:a16="http://schemas.microsoft.com/office/drawing/2014/main" id="{BE18364F-EA91-4A08-BA5F-6FFFE9229B18}"/>
              </a:ext>
            </a:extLst>
          </p:cNvPr>
          <p:cNvSpPr>
            <a:spLocks noGrp="1"/>
          </p:cNvSpPr>
          <p:nvPr>
            <p:ph type="ftr" sz="quarter" idx="11"/>
          </p:nvPr>
        </p:nvSpPr>
        <p:spPr>
          <a:xfrm>
            <a:off x="5966063" y="6199632"/>
            <a:ext cx="3100242" cy="365760"/>
          </a:xfrm>
        </p:spPr>
        <p:txBody>
          <a:bodyPr vert="horz" lIns="91440" tIns="45720" rIns="91440" bIns="45720" rtlCol="0" anchor="ctr">
            <a:normAutofit/>
          </a:bodyPr>
          <a:lstStyle/>
          <a:p>
            <a:pPr algn="r">
              <a:spcAft>
                <a:spcPts val="600"/>
              </a:spcAft>
            </a:pPr>
            <a:r>
              <a:rPr lang="en-US" sz="1000" kern="1200">
                <a:solidFill>
                  <a:schemeClr val="tx1">
                    <a:alpha val="80000"/>
                  </a:schemeClr>
                </a:solidFill>
                <a:latin typeface="+mn-lt"/>
                <a:ea typeface="+mn-ea"/>
                <a:cs typeface="+mn-cs"/>
              </a:rPr>
              <a:t>Spring 2021 semester offer, Richard Davids, Sponsor</a:t>
            </a:r>
          </a:p>
        </p:txBody>
      </p:sp>
      <p:sp>
        <p:nvSpPr>
          <p:cNvPr id="123" name="Freeform: Shape 122">
            <a:extLst>
              <a:ext uri="{FF2B5EF4-FFF2-40B4-BE49-F238E27FC236}">
                <a16:creationId xmlns:a16="http://schemas.microsoft.com/office/drawing/2014/main" id="{CB14CE1B-4BC5-4EF2-BE3D-05E4F580B3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99331" y="3907418"/>
            <a:ext cx="2992669" cy="2950582"/>
          </a:xfrm>
          <a:custGeom>
            <a:avLst/>
            <a:gdLst>
              <a:gd name="connsiteX0" fmla="*/ 2052140 w 2992669"/>
              <a:gd name="connsiteY0" fmla="*/ 0 h 2950582"/>
              <a:gd name="connsiteX1" fmla="*/ 2850926 w 2992669"/>
              <a:gd name="connsiteY1" fmla="*/ 161267 h 2950582"/>
              <a:gd name="connsiteX2" fmla="*/ 2992669 w 2992669"/>
              <a:gd name="connsiteY2" fmla="*/ 229549 h 2950582"/>
              <a:gd name="connsiteX3" fmla="*/ 2992669 w 2992669"/>
              <a:gd name="connsiteY3" fmla="*/ 2950582 h 2950582"/>
              <a:gd name="connsiteX4" fmla="*/ 209274 w 2992669"/>
              <a:gd name="connsiteY4" fmla="*/ 2950582 h 2950582"/>
              <a:gd name="connsiteX5" fmla="*/ 161267 w 2992669"/>
              <a:gd name="connsiteY5" fmla="*/ 2850926 h 2950582"/>
              <a:gd name="connsiteX6" fmla="*/ 0 w 2992669"/>
              <a:gd name="connsiteY6" fmla="*/ 2052140 h 2950582"/>
              <a:gd name="connsiteX7" fmla="*/ 2052140 w 2992669"/>
              <a:gd name="connsiteY7" fmla="*/ 0 h 2950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92669" h="2950582">
                <a:moveTo>
                  <a:pt x="2052140" y="0"/>
                </a:moveTo>
                <a:cubicBezTo>
                  <a:pt x="2335482" y="0"/>
                  <a:pt x="2605411" y="57424"/>
                  <a:pt x="2850926" y="161267"/>
                </a:cubicBezTo>
                <a:lnTo>
                  <a:pt x="2992669" y="229549"/>
                </a:lnTo>
                <a:lnTo>
                  <a:pt x="2992669" y="2950582"/>
                </a:lnTo>
                <a:lnTo>
                  <a:pt x="209274" y="2950582"/>
                </a:lnTo>
                <a:lnTo>
                  <a:pt x="161267" y="2850926"/>
                </a:lnTo>
                <a:cubicBezTo>
                  <a:pt x="57423" y="2605411"/>
                  <a:pt x="0" y="2335482"/>
                  <a:pt x="0" y="2052140"/>
                </a:cubicBezTo>
                <a:cubicBezTo>
                  <a:pt x="0" y="918774"/>
                  <a:pt x="918774" y="0"/>
                  <a:pt x="2052140"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10" descr="A picture containing indoor, floor, wall, toilet&#10;&#10;Description automatically generated">
            <a:extLst>
              <a:ext uri="{FF2B5EF4-FFF2-40B4-BE49-F238E27FC236}">
                <a16:creationId xmlns:a16="http://schemas.microsoft.com/office/drawing/2014/main" id="{5C322EFB-7D18-45BA-8FE4-6B01E2DB3BC4}"/>
              </a:ext>
            </a:extLst>
          </p:cNvPr>
          <p:cNvPicPr>
            <a:picLocks noChangeAspect="1"/>
          </p:cNvPicPr>
          <p:nvPr/>
        </p:nvPicPr>
        <p:blipFill rotWithShape="1">
          <a:blip r:embed="rId7">
            <a:extLst>
              <a:ext uri="{28A0092B-C50C-407E-A947-70E740481C1C}">
                <a14:useLocalDpi xmlns:a14="http://schemas.microsoft.com/office/drawing/2010/main" val="0"/>
              </a:ext>
            </a:extLst>
          </a:blip>
          <a:srcRect l="8024" r="17362" b="-5"/>
          <a:stretch/>
        </p:blipFill>
        <p:spPr>
          <a:xfrm>
            <a:off x="9363238" y="4071322"/>
            <a:ext cx="2828765" cy="2786678"/>
          </a:xfrm>
          <a:custGeom>
            <a:avLst/>
            <a:gdLst/>
            <a:ahLst/>
            <a:cxnLst/>
            <a:rect l="l" t="t" r="r" b="b"/>
            <a:pathLst>
              <a:path w="2828765" h="2786678">
                <a:moveTo>
                  <a:pt x="1888236" y="0"/>
                </a:moveTo>
                <a:cubicBezTo>
                  <a:pt x="2214125" y="0"/>
                  <a:pt x="2520731" y="82558"/>
                  <a:pt x="2788281" y="227900"/>
                </a:cubicBezTo>
                <a:lnTo>
                  <a:pt x="2828765" y="252495"/>
                </a:lnTo>
                <a:lnTo>
                  <a:pt x="2828765" y="2786678"/>
                </a:lnTo>
                <a:lnTo>
                  <a:pt x="227128" y="2786678"/>
                </a:lnTo>
                <a:lnTo>
                  <a:pt x="148387" y="2623223"/>
                </a:lnTo>
                <a:cubicBezTo>
                  <a:pt x="52837" y="2397318"/>
                  <a:pt x="0" y="2148947"/>
                  <a:pt x="0" y="1888236"/>
                </a:cubicBezTo>
                <a:cubicBezTo>
                  <a:pt x="0" y="845392"/>
                  <a:pt x="845392" y="0"/>
                  <a:pt x="1888236" y="0"/>
                </a:cubicBezTo>
                <a:close/>
              </a:path>
            </a:pathLst>
          </a:custGeom>
        </p:spPr>
      </p:pic>
      <p:sp>
        <p:nvSpPr>
          <p:cNvPr id="6" name="Slide Number Placeholder 5">
            <a:extLst>
              <a:ext uri="{FF2B5EF4-FFF2-40B4-BE49-F238E27FC236}">
                <a16:creationId xmlns:a16="http://schemas.microsoft.com/office/drawing/2014/main" id="{DD1D6276-DF82-420A-8023-9CD2546BBDB4}"/>
              </a:ext>
            </a:extLst>
          </p:cNvPr>
          <p:cNvSpPr>
            <a:spLocks noGrp="1"/>
          </p:cNvSpPr>
          <p:nvPr>
            <p:ph type="sldNum" sz="quarter" idx="12"/>
          </p:nvPr>
        </p:nvSpPr>
        <p:spPr>
          <a:xfrm>
            <a:off x="11406718" y="6108192"/>
            <a:ext cx="548640" cy="548640"/>
          </a:xfrm>
          <a:prstGeom prst="ellipse">
            <a:avLst/>
          </a:prstGeom>
          <a:solidFill>
            <a:srgbClr val="7F7F7F"/>
          </a:solidFill>
        </p:spPr>
        <p:txBody>
          <a:bodyPr vert="horz" lIns="91440" tIns="45720" rIns="91440" bIns="45720" rtlCol="0" anchor="ctr">
            <a:normAutofit/>
          </a:bodyPr>
          <a:lstStyle/>
          <a:p>
            <a:pPr algn="ctr">
              <a:spcAft>
                <a:spcPts val="600"/>
              </a:spcAft>
            </a:pPr>
            <a:fld id="{90359C1A-16B7-4D00-8295-87618168F1EC}" type="slidenum">
              <a:rPr lang="en-US" sz="1500" smtClean="0">
                <a:solidFill>
                  <a:srgbClr val="FFFFFF"/>
                </a:solidFill>
              </a:rPr>
              <a:pPr algn="ctr">
                <a:spcAft>
                  <a:spcPts val="600"/>
                </a:spcAft>
              </a:pPr>
              <a:t>3</a:t>
            </a:fld>
            <a:endParaRPr lang="en-US" sz="1500">
              <a:solidFill>
                <a:srgbClr val="FFFFFF"/>
              </a:solidFill>
            </a:endParaRPr>
          </a:p>
        </p:txBody>
      </p:sp>
    </p:spTree>
    <p:extLst>
      <p:ext uri="{BB962C8B-B14F-4D97-AF65-F5344CB8AC3E}">
        <p14:creationId xmlns:p14="http://schemas.microsoft.com/office/powerpoint/2010/main" val="3422424526"/>
      </p:ext>
    </p:extLst>
  </p:cSld>
  <p:clrMapOvr>
    <a:overrideClrMapping bg1="dk1" tx1="lt1" bg2="dk2" tx2="lt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A1DE91-A04E-4DED-9C1E-5A1E856AD7E5}"/>
              </a:ext>
            </a:extLst>
          </p:cNvPr>
          <p:cNvSpPr>
            <a:spLocks noGrp="1"/>
          </p:cNvSpPr>
          <p:nvPr>
            <p:ph type="title"/>
          </p:nvPr>
        </p:nvSpPr>
        <p:spPr>
          <a:xfrm>
            <a:off x="804672" y="434715"/>
            <a:ext cx="4068087" cy="5777809"/>
          </a:xfrm>
        </p:spPr>
        <p:txBody>
          <a:bodyPr anchor="ctr">
            <a:noAutofit/>
          </a:bodyPr>
          <a:lstStyle/>
          <a:p>
            <a:r>
              <a:rPr lang="en-US" sz="2000" b="1" dirty="0"/>
              <a:t>Three Teams at UCONN are working on this senior design project in:</a:t>
            </a:r>
            <a:br>
              <a:rPr lang="en-US" sz="2000" dirty="0"/>
            </a:br>
            <a:r>
              <a:rPr lang="en-US" sz="2000" dirty="0"/>
              <a:t>1.  </a:t>
            </a:r>
            <a:r>
              <a:rPr lang="en-US" sz="2000" u="sng" dirty="0"/>
              <a:t>Electrical and Computer Engineering (Team ECE4901) </a:t>
            </a:r>
            <a:r>
              <a:rPr lang="en-US" sz="2000" dirty="0"/>
              <a:t>design and implement devices, circuits, and systems for communication, computing, power, control, medical diagnostics, and transportation.</a:t>
            </a:r>
            <a:br>
              <a:rPr lang="en-US" sz="2000" dirty="0"/>
            </a:br>
            <a:r>
              <a:rPr lang="en-US" sz="2000" dirty="0"/>
              <a:t>2. </a:t>
            </a:r>
            <a:r>
              <a:rPr lang="en-US" sz="2000" u="sng" dirty="0"/>
              <a:t>Management &amp; Engineering for Manufacturing (Team MEM #10) </a:t>
            </a:r>
            <a:r>
              <a:rPr lang="en-US" sz="2000" dirty="0"/>
              <a:t>combines mechanical, electrical, civil, and material science engineering as well as business courses including marketing, finance, project management, and accounting.</a:t>
            </a:r>
            <a:br>
              <a:rPr lang="en-US" sz="2000" dirty="0"/>
            </a:br>
            <a:r>
              <a:rPr lang="en-US" sz="2000" dirty="0"/>
              <a:t>3. </a:t>
            </a:r>
            <a:r>
              <a:rPr lang="en-US" sz="2000" u="sng" dirty="0"/>
              <a:t>Civil Engineering (Team ENEV9) </a:t>
            </a:r>
            <a:r>
              <a:rPr lang="en-US" sz="2000" dirty="0"/>
              <a:t>focuses on structural, geotechnical, construction, and transportation. </a:t>
            </a:r>
            <a:r>
              <a:rPr lang="en-US" sz="2000" u="sng" dirty="0"/>
              <a:t>Environmental Engineering </a:t>
            </a:r>
            <a:r>
              <a:rPr lang="en-US" sz="2000" dirty="0"/>
              <a:t>focuses on areas including water quality, green energy, air quality, and contaminated site remediation.</a:t>
            </a:r>
          </a:p>
        </p:txBody>
      </p:sp>
      <p:sp>
        <p:nvSpPr>
          <p:cNvPr id="73" name="Freeform: Shape 72">
            <a:extLst>
              <a:ext uri="{FF2B5EF4-FFF2-40B4-BE49-F238E27FC236}">
                <a16:creationId xmlns:a16="http://schemas.microsoft.com/office/drawing/2014/main" id="{DFF2AC85-FAA0-4844-813F-83C04D7382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7636" y="0"/>
            <a:ext cx="7281316" cy="6858000"/>
          </a:xfrm>
          <a:custGeom>
            <a:avLst/>
            <a:gdLst>
              <a:gd name="connsiteX0" fmla="*/ 361354 w 7281316"/>
              <a:gd name="connsiteY0" fmla="*/ 0 h 6858000"/>
              <a:gd name="connsiteX1" fmla="*/ 7281316 w 7281316"/>
              <a:gd name="connsiteY1" fmla="*/ 0 h 6858000"/>
              <a:gd name="connsiteX2" fmla="*/ 7281316 w 7281316"/>
              <a:gd name="connsiteY2" fmla="*/ 6858000 h 6858000"/>
              <a:gd name="connsiteX3" fmla="*/ 696735 w 7281316"/>
              <a:gd name="connsiteY3" fmla="*/ 6858000 h 6858000"/>
              <a:gd name="connsiteX4" fmla="*/ 690849 w 7281316"/>
              <a:gd name="connsiteY4" fmla="*/ 6842426 h 6858000"/>
              <a:gd name="connsiteX5" fmla="*/ 335637 w 7281316"/>
              <a:gd name="connsiteY5" fmla="*/ 9472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281316" h="6858000">
                <a:moveTo>
                  <a:pt x="361354" y="0"/>
                </a:moveTo>
                <a:lnTo>
                  <a:pt x="7281316" y="0"/>
                </a:lnTo>
                <a:lnTo>
                  <a:pt x="7281316" y="6858000"/>
                </a:lnTo>
                <a:lnTo>
                  <a:pt x="696735" y="6858000"/>
                </a:lnTo>
                <a:lnTo>
                  <a:pt x="690849" y="6842426"/>
                </a:lnTo>
                <a:cubicBezTo>
                  <a:pt x="-65870" y="4704140"/>
                  <a:pt x="-226206" y="2374054"/>
                  <a:pt x="335637" y="94722"/>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Freeform: Shape 74">
            <a:extLst>
              <a:ext uri="{FF2B5EF4-FFF2-40B4-BE49-F238E27FC236}">
                <a16:creationId xmlns:a16="http://schemas.microsoft.com/office/drawing/2014/main" id="{89CC0F1E-BAA2-47B1-8F83-7ECB9FD9E0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89558" y="0"/>
            <a:ext cx="6999394" cy="6858000"/>
          </a:xfrm>
          <a:custGeom>
            <a:avLst/>
            <a:gdLst>
              <a:gd name="connsiteX0" fmla="*/ 6999394 w 6999394"/>
              <a:gd name="connsiteY0" fmla="*/ 0 h 6858000"/>
              <a:gd name="connsiteX1" fmla="*/ 6999394 w 6999394"/>
              <a:gd name="connsiteY1" fmla="*/ 6858000 h 6858000"/>
              <a:gd name="connsiteX2" fmla="*/ 717029 w 6999394"/>
              <a:gd name="connsiteY2" fmla="*/ 6858000 h 6858000"/>
              <a:gd name="connsiteX3" fmla="*/ 623642 w 6999394"/>
              <a:gd name="connsiteY3" fmla="*/ 6599363 h 6858000"/>
              <a:gd name="connsiteX4" fmla="*/ 319533 w 6999394"/>
              <a:gd name="connsiteY4" fmla="*/ 193787 h 6858000"/>
              <a:gd name="connsiteX5" fmla="*/ 371685 w 6999394"/>
              <a:gd name="connsiteY5" fmla="*/ 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99394" h="6858000">
                <a:moveTo>
                  <a:pt x="6999394" y="0"/>
                </a:moveTo>
                <a:lnTo>
                  <a:pt x="6999394" y="6858000"/>
                </a:lnTo>
                <a:lnTo>
                  <a:pt x="717029" y="6858000"/>
                </a:lnTo>
                <a:lnTo>
                  <a:pt x="623642" y="6599363"/>
                </a:lnTo>
                <a:cubicBezTo>
                  <a:pt x="-67685" y="4563346"/>
                  <a:pt x="-206622" y="2355719"/>
                  <a:pt x="319533" y="193787"/>
                </a:cubicBezTo>
                <a:lnTo>
                  <a:pt x="371685" y="1"/>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8D3D6654-E719-4556-89A6-9766909EC8B0}"/>
              </a:ext>
            </a:extLst>
          </p:cNvPr>
          <p:cNvSpPr>
            <a:spLocks noGrp="1"/>
          </p:cNvSpPr>
          <p:nvPr>
            <p:ph idx="1"/>
          </p:nvPr>
        </p:nvSpPr>
        <p:spPr>
          <a:xfrm>
            <a:off x="5441430" y="1399032"/>
            <a:ext cx="6430724" cy="4471416"/>
          </a:xfrm>
        </p:spPr>
        <p:txBody>
          <a:bodyPr anchor="ctr">
            <a:noAutofit/>
          </a:bodyPr>
          <a:lstStyle/>
          <a:p>
            <a:r>
              <a:rPr lang="en-US" sz="1800" dirty="0">
                <a:solidFill>
                  <a:schemeClr val="bg1"/>
                </a:solidFill>
              </a:rPr>
              <a:t>UCONN Engineering Teams and Personnel</a:t>
            </a:r>
          </a:p>
          <a:p>
            <a:pPr lvl="1"/>
            <a:r>
              <a:rPr lang="en-US" sz="1800" dirty="0">
                <a:solidFill>
                  <a:schemeClr val="bg1"/>
                </a:solidFill>
              </a:rPr>
              <a:t>Electronics and Computer Engineering (ECE)</a:t>
            </a:r>
          </a:p>
          <a:p>
            <a:pPr lvl="2"/>
            <a:r>
              <a:rPr lang="en-US" sz="1800" dirty="0">
                <a:solidFill>
                  <a:schemeClr val="bg1"/>
                </a:solidFill>
              </a:rPr>
              <a:t>Rudy Zhang, team lead</a:t>
            </a:r>
          </a:p>
          <a:p>
            <a:pPr lvl="2"/>
            <a:r>
              <a:rPr lang="en-US" sz="1800" dirty="0">
                <a:solidFill>
                  <a:schemeClr val="bg1"/>
                </a:solidFill>
              </a:rPr>
              <a:t>Tyler Rourke</a:t>
            </a:r>
          </a:p>
          <a:p>
            <a:pPr lvl="2"/>
            <a:r>
              <a:rPr lang="en-US" sz="1800" dirty="0">
                <a:solidFill>
                  <a:schemeClr val="bg1"/>
                </a:solidFill>
              </a:rPr>
              <a:t>Austin </a:t>
            </a:r>
            <a:r>
              <a:rPr lang="en-US" sz="1800" dirty="0" err="1">
                <a:solidFill>
                  <a:schemeClr val="bg1"/>
                </a:solidFill>
              </a:rPr>
              <a:t>Caracciolo</a:t>
            </a:r>
            <a:endParaRPr lang="en-US" sz="1800" dirty="0">
              <a:solidFill>
                <a:schemeClr val="bg1"/>
              </a:solidFill>
            </a:endParaRPr>
          </a:p>
          <a:p>
            <a:pPr lvl="1"/>
            <a:r>
              <a:rPr lang="en-US" sz="1800" dirty="0">
                <a:solidFill>
                  <a:schemeClr val="bg1"/>
                </a:solidFill>
              </a:rPr>
              <a:t>Management and Engineering for Manufacturing  (MEM)</a:t>
            </a:r>
          </a:p>
          <a:p>
            <a:pPr lvl="2"/>
            <a:r>
              <a:rPr lang="en-US" sz="1800" dirty="0">
                <a:solidFill>
                  <a:schemeClr val="bg1"/>
                </a:solidFill>
              </a:rPr>
              <a:t>Logan Miller, team lead</a:t>
            </a:r>
          </a:p>
          <a:p>
            <a:pPr lvl="2"/>
            <a:r>
              <a:rPr lang="en-US" sz="1800" dirty="0">
                <a:solidFill>
                  <a:schemeClr val="bg1"/>
                </a:solidFill>
              </a:rPr>
              <a:t>Curtis </a:t>
            </a:r>
            <a:r>
              <a:rPr lang="en-US" sz="1800" dirty="0" err="1">
                <a:solidFill>
                  <a:schemeClr val="bg1"/>
                </a:solidFill>
              </a:rPr>
              <a:t>Fetteroll</a:t>
            </a:r>
            <a:endParaRPr lang="en-US" sz="1800" dirty="0">
              <a:solidFill>
                <a:schemeClr val="bg1"/>
              </a:solidFill>
            </a:endParaRPr>
          </a:p>
          <a:p>
            <a:pPr lvl="2"/>
            <a:r>
              <a:rPr lang="en-US" sz="1800" dirty="0">
                <a:solidFill>
                  <a:schemeClr val="bg1"/>
                </a:solidFill>
              </a:rPr>
              <a:t>Randall Louie</a:t>
            </a:r>
          </a:p>
          <a:p>
            <a:pPr lvl="2"/>
            <a:r>
              <a:rPr lang="en-US" sz="1800" dirty="0">
                <a:solidFill>
                  <a:schemeClr val="bg1"/>
                </a:solidFill>
              </a:rPr>
              <a:t>Ahmed El-</a:t>
            </a:r>
            <a:r>
              <a:rPr lang="en-US" sz="1800" dirty="0" err="1">
                <a:solidFill>
                  <a:schemeClr val="bg1"/>
                </a:solidFill>
              </a:rPr>
              <a:t>Mouwfi</a:t>
            </a:r>
            <a:endParaRPr lang="en-US" sz="1800" dirty="0">
              <a:solidFill>
                <a:schemeClr val="bg1"/>
              </a:solidFill>
            </a:endParaRPr>
          </a:p>
          <a:p>
            <a:pPr lvl="1"/>
            <a:r>
              <a:rPr lang="en-US" sz="1800" dirty="0">
                <a:solidFill>
                  <a:schemeClr val="bg1"/>
                </a:solidFill>
              </a:rPr>
              <a:t>Civil and Environmental Engineering (CEE)</a:t>
            </a:r>
          </a:p>
          <a:p>
            <a:pPr lvl="2"/>
            <a:r>
              <a:rPr lang="en-US" sz="1800" dirty="0">
                <a:solidFill>
                  <a:schemeClr val="bg1"/>
                </a:solidFill>
              </a:rPr>
              <a:t>Zachary Lepore, team lead</a:t>
            </a:r>
          </a:p>
          <a:p>
            <a:pPr lvl="2"/>
            <a:r>
              <a:rPr lang="en-US" sz="1800" dirty="0">
                <a:solidFill>
                  <a:schemeClr val="bg1"/>
                </a:solidFill>
              </a:rPr>
              <a:t>Victoria </a:t>
            </a:r>
            <a:r>
              <a:rPr lang="en-US" sz="1800" dirty="0" err="1">
                <a:solidFill>
                  <a:schemeClr val="bg1"/>
                </a:solidFill>
              </a:rPr>
              <a:t>Masucci</a:t>
            </a:r>
            <a:endParaRPr lang="en-US" sz="1800" dirty="0">
              <a:solidFill>
                <a:schemeClr val="bg1"/>
              </a:solidFill>
            </a:endParaRPr>
          </a:p>
          <a:p>
            <a:pPr lvl="2"/>
            <a:r>
              <a:rPr lang="en-US" sz="1800" dirty="0">
                <a:solidFill>
                  <a:schemeClr val="bg1"/>
                </a:solidFill>
              </a:rPr>
              <a:t>Alexa Wetmore</a:t>
            </a:r>
          </a:p>
          <a:p>
            <a:pPr lvl="2"/>
            <a:r>
              <a:rPr lang="en-US" sz="1800" dirty="0">
                <a:solidFill>
                  <a:schemeClr val="bg1"/>
                </a:solidFill>
              </a:rPr>
              <a:t>Stephanie Burns</a:t>
            </a:r>
          </a:p>
          <a:p>
            <a:pPr lvl="1"/>
            <a:r>
              <a:rPr lang="en-US" sz="1800" dirty="0">
                <a:solidFill>
                  <a:schemeClr val="bg1"/>
                </a:solidFill>
              </a:rPr>
              <a:t>Faculty Advisors (3)</a:t>
            </a:r>
          </a:p>
          <a:p>
            <a:pPr lvl="2"/>
            <a:r>
              <a:rPr lang="en-US" sz="1800" dirty="0">
                <a:solidFill>
                  <a:schemeClr val="bg1"/>
                </a:solidFill>
              </a:rPr>
              <a:t>Liang Zhang (ECE)</a:t>
            </a:r>
          </a:p>
          <a:p>
            <a:pPr lvl="2"/>
            <a:r>
              <a:rPr lang="en-US" sz="1800" dirty="0">
                <a:solidFill>
                  <a:schemeClr val="bg1"/>
                </a:solidFill>
              </a:rPr>
              <a:t>Craig Calvert (MEM)</a:t>
            </a:r>
          </a:p>
          <a:p>
            <a:pPr lvl="2"/>
            <a:r>
              <a:rPr lang="en-US" sz="1800" dirty="0">
                <a:solidFill>
                  <a:schemeClr val="bg1"/>
                </a:solidFill>
              </a:rPr>
              <a:t>Manish Roy (CEE)</a:t>
            </a:r>
          </a:p>
          <a:p>
            <a:pPr lvl="1"/>
            <a:r>
              <a:rPr lang="en-US" sz="1800" dirty="0">
                <a:solidFill>
                  <a:schemeClr val="bg1"/>
                </a:solidFill>
              </a:rPr>
              <a:t>Teaching Assistants (3)</a:t>
            </a:r>
          </a:p>
          <a:p>
            <a:pPr marL="0" indent="0">
              <a:buNone/>
            </a:pPr>
            <a:endParaRPr lang="en-US" sz="1800" dirty="0">
              <a:solidFill>
                <a:schemeClr val="bg1"/>
              </a:solidFill>
            </a:endParaRPr>
          </a:p>
        </p:txBody>
      </p:sp>
      <p:sp>
        <p:nvSpPr>
          <p:cNvPr id="6" name="Slide Number Placeholder 5">
            <a:extLst>
              <a:ext uri="{FF2B5EF4-FFF2-40B4-BE49-F238E27FC236}">
                <a16:creationId xmlns:a16="http://schemas.microsoft.com/office/drawing/2014/main" id="{DD1D6276-DF82-420A-8023-9CD2546BBDB4}"/>
              </a:ext>
            </a:extLst>
          </p:cNvPr>
          <p:cNvSpPr>
            <a:spLocks noGrp="1"/>
          </p:cNvSpPr>
          <p:nvPr>
            <p:ph type="sldNum" sz="quarter" idx="12"/>
          </p:nvPr>
        </p:nvSpPr>
        <p:spPr>
          <a:xfrm>
            <a:off x="11323514" y="6212524"/>
            <a:ext cx="548640" cy="548640"/>
          </a:xfrm>
          <a:prstGeom prst="ellipse">
            <a:avLst/>
          </a:prstGeom>
          <a:solidFill>
            <a:srgbClr val="808080"/>
          </a:solidFill>
        </p:spPr>
        <p:txBody>
          <a:bodyPr>
            <a:normAutofit/>
          </a:bodyPr>
          <a:lstStyle/>
          <a:p>
            <a:pPr algn="ctr">
              <a:spcAft>
                <a:spcPts val="600"/>
              </a:spcAft>
            </a:pPr>
            <a:fld id="{90359C1A-16B7-4D00-8295-87618168F1EC}" type="slidenum">
              <a:rPr lang="en-US" sz="1500">
                <a:solidFill>
                  <a:srgbClr val="FFFFFF"/>
                </a:solidFill>
              </a:rPr>
              <a:pPr algn="ctr">
                <a:spcAft>
                  <a:spcPts val="600"/>
                </a:spcAft>
              </a:pPr>
              <a:t>4</a:t>
            </a:fld>
            <a:endParaRPr lang="en-US" sz="1500">
              <a:solidFill>
                <a:srgbClr val="FFFFFF"/>
              </a:solidFill>
            </a:endParaRPr>
          </a:p>
        </p:txBody>
      </p:sp>
      <p:sp>
        <p:nvSpPr>
          <p:cNvPr id="4" name="Date Placeholder 3">
            <a:extLst>
              <a:ext uri="{FF2B5EF4-FFF2-40B4-BE49-F238E27FC236}">
                <a16:creationId xmlns:a16="http://schemas.microsoft.com/office/drawing/2014/main" id="{42A7E8D0-03CD-45E8-960B-46AA74220834}"/>
              </a:ext>
            </a:extLst>
          </p:cNvPr>
          <p:cNvSpPr>
            <a:spLocks noGrp="1"/>
          </p:cNvSpPr>
          <p:nvPr>
            <p:ph type="dt" sz="half" idx="10"/>
          </p:nvPr>
        </p:nvSpPr>
        <p:spPr>
          <a:xfrm>
            <a:off x="9076244" y="6396039"/>
            <a:ext cx="2743200" cy="365125"/>
          </a:xfrm>
        </p:spPr>
        <p:txBody>
          <a:bodyPr>
            <a:normAutofit/>
          </a:bodyPr>
          <a:lstStyle/>
          <a:p>
            <a:pPr>
              <a:spcAft>
                <a:spcPts val="600"/>
              </a:spcAft>
            </a:pPr>
            <a:fld id="{AB960B4B-F79C-4F11-AB8C-4EF8798B9471}" type="datetime3">
              <a:rPr lang="en-US">
                <a:solidFill>
                  <a:schemeClr val="bg1">
                    <a:alpha val="80000"/>
                  </a:schemeClr>
                </a:solidFill>
              </a:rPr>
              <a:pPr>
                <a:spcAft>
                  <a:spcPts val="600"/>
                </a:spcAft>
              </a:pPr>
              <a:t>20 March 2021</a:t>
            </a:fld>
            <a:endParaRPr lang="en-US" dirty="0">
              <a:solidFill>
                <a:schemeClr val="bg1">
                  <a:alpha val="80000"/>
                </a:schemeClr>
              </a:solidFill>
            </a:endParaRPr>
          </a:p>
        </p:txBody>
      </p:sp>
      <p:sp>
        <p:nvSpPr>
          <p:cNvPr id="9" name="Footer Placeholder 4">
            <a:extLst>
              <a:ext uri="{FF2B5EF4-FFF2-40B4-BE49-F238E27FC236}">
                <a16:creationId xmlns:a16="http://schemas.microsoft.com/office/drawing/2014/main" id="{5752FBFD-BD6D-4212-B19F-78D440D10C43}"/>
              </a:ext>
            </a:extLst>
          </p:cNvPr>
          <p:cNvSpPr>
            <a:spLocks noGrp="1"/>
          </p:cNvSpPr>
          <p:nvPr>
            <p:ph type="ftr" sz="quarter" idx="11"/>
          </p:nvPr>
        </p:nvSpPr>
        <p:spPr>
          <a:xfrm>
            <a:off x="-355398" y="6341174"/>
            <a:ext cx="6451398" cy="365125"/>
          </a:xfrm>
        </p:spPr>
        <p:txBody>
          <a:bodyPr vert="horz" lIns="91440" tIns="45720" rIns="91440" bIns="45720" rtlCol="0" anchor="ctr">
            <a:noAutofit/>
          </a:bodyPr>
          <a:lstStyle/>
          <a:p>
            <a:pPr defTabSz="457200">
              <a:spcAft>
                <a:spcPts val="600"/>
              </a:spcAft>
            </a:pPr>
            <a:r>
              <a:rPr lang="en-US" sz="1800" kern="1200" dirty="0">
                <a:solidFill>
                  <a:schemeClr val="tx1">
                    <a:alpha val="80000"/>
                  </a:schemeClr>
                </a:solidFill>
                <a:latin typeface="+mn-lt"/>
                <a:ea typeface="+mn-ea"/>
                <a:cs typeface="+mn-cs"/>
              </a:rPr>
              <a:t>Spring 2021 </a:t>
            </a:r>
            <a:r>
              <a:rPr lang="en-US" sz="1800" dirty="0">
                <a:solidFill>
                  <a:schemeClr val="tx1">
                    <a:alpha val="80000"/>
                  </a:schemeClr>
                </a:solidFill>
              </a:rPr>
              <a:t>semester offer, </a:t>
            </a:r>
            <a:r>
              <a:rPr lang="en-US" sz="1800" kern="1200" dirty="0">
                <a:solidFill>
                  <a:schemeClr val="tx1">
                    <a:alpha val="80000"/>
                  </a:schemeClr>
                </a:solidFill>
                <a:latin typeface="+mn-lt"/>
                <a:ea typeface="+mn-ea"/>
                <a:cs typeface="+mn-cs"/>
              </a:rPr>
              <a:t>Richard Davids, </a:t>
            </a:r>
            <a:r>
              <a:rPr lang="en-US" sz="1800" dirty="0">
                <a:solidFill>
                  <a:schemeClr val="tx1">
                    <a:alpha val="80000"/>
                  </a:schemeClr>
                </a:solidFill>
              </a:rPr>
              <a:t>Sponsor</a:t>
            </a:r>
            <a:endParaRPr lang="en-US" sz="1800" kern="1200" dirty="0">
              <a:solidFill>
                <a:schemeClr val="tx1">
                  <a:alpha val="80000"/>
                </a:schemeClr>
              </a:solidFill>
              <a:latin typeface="+mn-lt"/>
              <a:ea typeface="+mn-ea"/>
              <a:cs typeface="+mn-cs"/>
            </a:endParaRPr>
          </a:p>
        </p:txBody>
      </p:sp>
    </p:spTree>
    <p:extLst>
      <p:ext uri="{BB962C8B-B14F-4D97-AF65-F5344CB8AC3E}">
        <p14:creationId xmlns:p14="http://schemas.microsoft.com/office/powerpoint/2010/main" val="2750547265"/>
      </p:ext>
    </p:extLst>
  </p:cSld>
  <p:clrMapOvr>
    <a:overrideClrMapping bg1="dk1" tx1="lt1" bg2="dk2" tx2="lt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71" name="Freeform: Shape 70">
            <a:extLst>
              <a:ext uri="{FF2B5EF4-FFF2-40B4-BE49-F238E27FC236}">
                <a16:creationId xmlns:a16="http://schemas.microsoft.com/office/drawing/2014/main" id="{CB5DFCDA-694D-4637-8E9B-0385751943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0" y="0"/>
            <a:ext cx="9952075" cy="6858000"/>
          </a:xfrm>
          <a:custGeom>
            <a:avLst/>
            <a:gdLst>
              <a:gd name="connsiteX0" fmla="*/ 9952075 w 9952075"/>
              <a:gd name="connsiteY0" fmla="*/ 6858000 h 6858000"/>
              <a:gd name="connsiteX1" fmla="*/ 108694 w 9952075"/>
              <a:gd name="connsiteY1" fmla="*/ 6858000 h 6858000"/>
              <a:gd name="connsiteX2" fmla="*/ 79127 w 9952075"/>
              <a:gd name="connsiteY2" fmla="*/ 6681235 h 6858000"/>
              <a:gd name="connsiteX3" fmla="*/ 0 w 9952075"/>
              <a:gd name="connsiteY3" fmla="*/ 5565888 h 6858000"/>
              <a:gd name="connsiteX4" fmla="*/ 2190696 w 9952075"/>
              <a:gd name="connsiteY4" fmla="*/ 145339 h 6858000"/>
              <a:gd name="connsiteX5" fmla="*/ 2339431 w 9952075"/>
              <a:gd name="connsiteY5" fmla="*/ 0 h 6858000"/>
              <a:gd name="connsiteX6" fmla="*/ 9952075 w 9952075"/>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52075" h="6858000">
                <a:moveTo>
                  <a:pt x="9952075" y="6858000"/>
                </a:moveTo>
                <a:lnTo>
                  <a:pt x="108694" y="6858000"/>
                </a:lnTo>
                <a:lnTo>
                  <a:pt x="79127" y="6681235"/>
                </a:lnTo>
                <a:cubicBezTo>
                  <a:pt x="26981" y="6316967"/>
                  <a:pt x="0" y="5944579"/>
                  <a:pt x="0" y="5565888"/>
                </a:cubicBezTo>
                <a:cubicBezTo>
                  <a:pt x="0" y="3459953"/>
                  <a:pt x="834428" y="1548908"/>
                  <a:pt x="2190696" y="145339"/>
                </a:cubicBezTo>
                <a:lnTo>
                  <a:pt x="2339431" y="0"/>
                </a:lnTo>
                <a:lnTo>
                  <a:pt x="9952075"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3" name="Freeform: Shape 72">
            <a:extLst>
              <a:ext uri="{FF2B5EF4-FFF2-40B4-BE49-F238E27FC236}">
                <a16:creationId xmlns:a16="http://schemas.microsoft.com/office/drawing/2014/main" id="{E4DB276E-BFF1-43F5-AB90-7ABA4B9A91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0" y="0"/>
            <a:ext cx="9652017" cy="6858000"/>
          </a:xfrm>
          <a:custGeom>
            <a:avLst/>
            <a:gdLst>
              <a:gd name="connsiteX0" fmla="*/ 9652017 w 9652017"/>
              <a:gd name="connsiteY0" fmla="*/ 6858000 h 6858000"/>
              <a:gd name="connsiteX1" fmla="*/ 112827 w 9652017"/>
              <a:gd name="connsiteY1" fmla="*/ 6858000 h 6858000"/>
              <a:gd name="connsiteX2" fmla="*/ 76084 w 9652017"/>
              <a:gd name="connsiteY2" fmla="*/ 6638337 h 6858000"/>
              <a:gd name="connsiteX3" fmla="*/ 0 w 9652017"/>
              <a:gd name="connsiteY3" fmla="*/ 5565888 h 6858000"/>
              <a:gd name="connsiteX4" fmla="*/ 2157501 w 9652017"/>
              <a:gd name="connsiteY4" fmla="*/ 301488 h 6858000"/>
              <a:gd name="connsiteX5" fmla="*/ 2472310 w 9652017"/>
              <a:gd name="connsiteY5" fmla="*/ 0 h 6858000"/>
              <a:gd name="connsiteX6" fmla="*/ 9652017 w 9652017"/>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52017" h="6858000">
                <a:moveTo>
                  <a:pt x="9652017" y="6858000"/>
                </a:moveTo>
                <a:lnTo>
                  <a:pt x="112827" y="6858000"/>
                </a:lnTo>
                <a:lnTo>
                  <a:pt x="76084" y="6638337"/>
                </a:lnTo>
                <a:cubicBezTo>
                  <a:pt x="25944" y="6288079"/>
                  <a:pt x="0" y="5930014"/>
                  <a:pt x="0" y="5565888"/>
                </a:cubicBezTo>
                <a:cubicBezTo>
                  <a:pt x="0" y="3514654"/>
                  <a:pt x="823309" y="1655711"/>
                  <a:pt x="2157501" y="301488"/>
                </a:cubicBezTo>
                <a:lnTo>
                  <a:pt x="2472310" y="0"/>
                </a:lnTo>
                <a:lnTo>
                  <a:pt x="9652017" y="0"/>
                </a:lnTo>
                <a:close/>
              </a:path>
            </a:pathLst>
          </a:custGeom>
          <a:solidFill>
            <a:schemeClr val="bg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02A1DE91-A04E-4DED-9C1E-5A1E856AD7E5}"/>
              </a:ext>
            </a:extLst>
          </p:cNvPr>
          <p:cNvSpPr>
            <a:spLocks noGrp="1"/>
          </p:cNvSpPr>
          <p:nvPr>
            <p:ph type="title"/>
          </p:nvPr>
        </p:nvSpPr>
        <p:spPr>
          <a:xfrm>
            <a:off x="838200" y="365126"/>
            <a:ext cx="8890416" cy="744146"/>
          </a:xfrm>
        </p:spPr>
        <p:txBody>
          <a:bodyPr anchor="b">
            <a:normAutofit/>
          </a:bodyPr>
          <a:lstStyle/>
          <a:p>
            <a:r>
              <a:rPr lang="en-US" sz="4100" dirty="0"/>
              <a:t>4x4 Basic Structure Description</a:t>
            </a:r>
          </a:p>
        </p:txBody>
      </p:sp>
      <p:sp>
        <p:nvSpPr>
          <p:cNvPr id="3" name="Content Placeholder 2">
            <a:extLst>
              <a:ext uri="{FF2B5EF4-FFF2-40B4-BE49-F238E27FC236}">
                <a16:creationId xmlns:a16="http://schemas.microsoft.com/office/drawing/2014/main" id="{8D3D6654-E719-4556-89A6-9766909EC8B0}"/>
              </a:ext>
            </a:extLst>
          </p:cNvPr>
          <p:cNvSpPr>
            <a:spLocks noGrp="1"/>
          </p:cNvSpPr>
          <p:nvPr>
            <p:ph idx="1"/>
          </p:nvPr>
        </p:nvSpPr>
        <p:spPr>
          <a:xfrm>
            <a:off x="755753" y="1109272"/>
            <a:ext cx="9055310" cy="5201587"/>
          </a:xfrm>
        </p:spPr>
        <p:txBody>
          <a:bodyPr anchor="t">
            <a:noAutofit/>
          </a:bodyPr>
          <a:lstStyle/>
          <a:p>
            <a:r>
              <a:rPr lang="en-US" sz="2000" dirty="0"/>
              <a:t>4-foot x 4-foot exterior structure; 7 feet high.</a:t>
            </a:r>
          </a:p>
          <a:p>
            <a:r>
              <a:rPr lang="en-US" sz="2000" dirty="0"/>
              <a:t>Can be located / re-located easily.</a:t>
            </a:r>
          </a:p>
          <a:p>
            <a:r>
              <a:rPr lang="en-US" sz="2000" dirty="0"/>
              <a:t>Solids waste drum inside connected to outside liquids waste drum via flexible hose.</a:t>
            </a:r>
          </a:p>
          <a:p>
            <a:r>
              <a:rPr lang="en-US" sz="2000" dirty="0"/>
              <a:t>Walls and pallets (roof and base) constructed of oriented strand board (OSB).</a:t>
            </a:r>
          </a:p>
          <a:p>
            <a:r>
              <a:rPr lang="en-US" sz="2000" dirty="0"/>
              <a:t>Plastic sewer pipes inserted into holes in base and roof serve as load bearing posts.</a:t>
            </a:r>
          </a:p>
          <a:p>
            <a:r>
              <a:rPr lang="en-US" sz="2000" dirty="0"/>
              <a:t>Wall panels inserted into slots cut in sewer pipe as slip joints.</a:t>
            </a:r>
          </a:p>
          <a:p>
            <a:r>
              <a:rPr lang="en-US" sz="2000" dirty="0"/>
              <a:t>4-inch gap between top of wall and roof pallet provides 360 ventilation.</a:t>
            </a:r>
          </a:p>
          <a:p>
            <a:r>
              <a:rPr lang="en-US" sz="2000" dirty="0"/>
              <a:t>Waste cuts from 4x8 sheets used as toilet box and step.</a:t>
            </a:r>
          </a:p>
          <a:p>
            <a:r>
              <a:rPr lang="en-US" sz="2000" dirty="0"/>
              <a:t>100W solar panel on top of pallet roof.</a:t>
            </a:r>
          </a:p>
          <a:p>
            <a:r>
              <a:rPr lang="en-US" sz="2000" dirty="0"/>
              <a:t>Electronics mounted in roof pallet and wired to solar panel.</a:t>
            </a:r>
          </a:p>
          <a:p>
            <a:r>
              <a:rPr lang="en-US" sz="2000" dirty="0"/>
              <a:t>Electronic devices ‘fast charged’ in wall-mounted cloth shoe rack.</a:t>
            </a:r>
          </a:p>
          <a:p>
            <a:r>
              <a:rPr lang="en-US" sz="2000" dirty="0"/>
              <a:t>Squat using removable rubber sanitary platform (‘</a:t>
            </a:r>
            <a:r>
              <a:rPr lang="en-US" sz="2000" dirty="0" err="1"/>
              <a:t>sanplat</a:t>
            </a:r>
            <a:r>
              <a:rPr lang="en-US" sz="2000" dirty="0"/>
              <a:t>’) insert.</a:t>
            </a:r>
          </a:p>
          <a:p>
            <a:r>
              <a:rPr lang="en-US" sz="2000" dirty="0"/>
              <a:t>Sit using standard western style toilet seat.</a:t>
            </a:r>
          </a:p>
        </p:txBody>
      </p:sp>
      <p:sp>
        <p:nvSpPr>
          <p:cNvPr id="4" name="Date Placeholder 3">
            <a:extLst>
              <a:ext uri="{FF2B5EF4-FFF2-40B4-BE49-F238E27FC236}">
                <a16:creationId xmlns:a16="http://schemas.microsoft.com/office/drawing/2014/main" id="{42A7E8D0-03CD-45E8-960B-46AA74220834}"/>
              </a:ext>
            </a:extLst>
          </p:cNvPr>
          <p:cNvSpPr>
            <a:spLocks noGrp="1"/>
          </p:cNvSpPr>
          <p:nvPr>
            <p:ph type="dt" sz="half" idx="10"/>
          </p:nvPr>
        </p:nvSpPr>
        <p:spPr>
          <a:xfrm>
            <a:off x="8503920" y="6199632"/>
            <a:ext cx="2048256" cy="365125"/>
          </a:xfrm>
        </p:spPr>
        <p:txBody>
          <a:bodyPr>
            <a:normAutofit/>
          </a:bodyPr>
          <a:lstStyle/>
          <a:p>
            <a:pPr algn="r">
              <a:spcAft>
                <a:spcPts val="600"/>
              </a:spcAft>
            </a:pPr>
            <a:fld id="{AB960B4B-F79C-4F11-AB8C-4EF8798B9471}" type="datetime3">
              <a:rPr lang="en-US">
                <a:solidFill>
                  <a:schemeClr val="tx1">
                    <a:alpha val="80000"/>
                  </a:schemeClr>
                </a:solidFill>
              </a:rPr>
              <a:pPr algn="r">
                <a:spcAft>
                  <a:spcPts val="600"/>
                </a:spcAft>
              </a:pPr>
              <a:t>20 March 2021</a:t>
            </a:fld>
            <a:endParaRPr lang="en-US">
              <a:solidFill>
                <a:schemeClr val="tx1">
                  <a:alpha val="80000"/>
                </a:schemeClr>
              </a:solidFill>
            </a:endParaRPr>
          </a:p>
        </p:txBody>
      </p:sp>
      <p:sp>
        <p:nvSpPr>
          <p:cNvPr id="6" name="Slide Number Placeholder 5">
            <a:extLst>
              <a:ext uri="{FF2B5EF4-FFF2-40B4-BE49-F238E27FC236}">
                <a16:creationId xmlns:a16="http://schemas.microsoft.com/office/drawing/2014/main" id="{DD1D6276-DF82-420A-8023-9CD2546BBDB4}"/>
              </a:ext>
            </a:extLst>
          </p:cNvPr>
          <p:cNvSpPr>
            <a:spLocks noGrp="1"/>
          </p:cNvSpPr>
          <p:nvPr>
            <p:ph type="sldNum" sz="quarter" idx="12"/>
          </p:nvPr>
        </p:nvSpPr>
        <p:spPr>
          <a:xfrm>
            <a:off x="10981944" y="6108192"/>
            <a:ext cx="548640" cy="548640"/>
          </a:xfrm>
          <a:prstGeom prst="ellipse">
            <a:avLst/>
          </a:prstGeom>
          <a:solidFill>
            <a:srgbClr val="808080"/>
          </a:solidFill>
        </p:spPr>
        <p:txBody>
          <a:bodyPr>
            <a:normAutofit/>
          </a:bodyPr>
          <a:lstStyle/>
          <a:p>
            <a:pPr algn="ctr">
              <a:spcAft>
                <a:spcPts val="600"/>
              </a:spcAft>
            </a:pPr>
            <a:fld id="{90359C1A-16B7-4D00-8295-87618168F1EC}" type="slidenum">
              <a:rPr lang="en-US" sz="1500">
                <a:solidFill>
                  <a:srgbClr val="FFFFFF"/>
                </a:solidFill>
              </a:rPr>
              <a:pPr algn="ctr">
                <a:spcAft>
                  <a:spcPts val="600"/>
                </a:spcAft>
              </a:pPr>
              <a:t>5</a:t>
            </a:fld>
            <a:endParaRPr lang="en-US" sz="1500">
              <a:solidFill>
                <a:srgbClr val="FFFFFF"/>
              </a:solidFill>
            </a:endParaRPr>
          </a:p>
        </p:txBody>
      </p:sp>
      <p:sp>
        <p:nvSpPr>
          <p:cNvPr id="9" name="Footer Placeholder 4">
            <a:extLst>
              <a:ext uri="{FF2B5EF4-FFF2-40B4-BE49-F238E27FC236}">
                <a16:creationId xmlns:a16="http://schemas.microsoft.com/office/drawing/2014/main" id="{B960A806-791D-402A-A54C-9FD7A0381D8D}"/>
              </a:ext>
            </a:extLst>
          </p:cNvPr>
          <p:cNvSpPr>
            <a:spLocks noGrp="1"/>
          </p:cNvSpPr>
          <p:nvPr>
            <p:ph type="ftr" sz="quarter" idx="11"/>
          </p:nvPr>
        </p:nvSpPr>
        <p:spPr>
          <a:xfrm>
            <a:off x="124949" y="6310311"/>
            <a:ext cx="6451398" cy="365125"/>
          </a:xfrm>
        </p:spPr>
        <p:txBody>
          <a:bodyPr vert="horz" lIns="91440" tIns="45720" rIns="91440" bIns="45720" rtlCol="0" anchor="ctr">
            <a:noAutofit/>
          </a:bodyPr>
          <a:lstStyle/>
          <a:p>
            <a:pPr defTabSz="457200">
              <a:spcAft>
                <a:spcPts val="600"/>
              </a:spcAft>
            </a:pPr>
            <a:r>
              <a:rPr lang="en-US" sz="1800" kern="1200" dirty="0">
                <a:solidFill>
                  <a:schemeClr val="tx1">
                    <a:alpha val="80000"/>
                  </a:schemeClr>
                </a:solidFill>
                <a:latin typeface="+mn-lt"/>
                <a:ea typeface="+mn-ea"/>
                <a:cs typeface="+mn-cs"/>
              </a:rPr>
              <a:t>Spring 2021 </a:t>
            </a:r>
            <a:r>
              <a:rPr lang="en-US" sz="1800" dirty="0">
                <a:solidFill>
                  <a:schemeClr val="tx1">
                    <a:alpha val="80000"/>
                  </a:schemeClr>
                </a:solidFill>
              </a:rPr>
              <a:t>semester offer, </a:t>
            </a:r>
            <a:r>
              <a:rPr lang="en-US" sz="1800" kern="1200" dirty="0">
                <a:solidFill>
                  <a:schemeClr val="tx1">
                    <a:alpha val="80000"/>
                  </a:schemeClr>
                </a:solidFill>
                <a:latin typeface="+mn-lt"/>
                <a:ea typeface="+mn-ea"/>
                <a:cs typeface="+mn-cs"/>
              </a:rPr>
              <a:t>Richard Davids, </a:t>
            </a:r>
            <a:r>
              <a:rPr lang="en-US" sz="1800" dirty="0">
                <a:solidFill>
                  <a:schemeClr val="tx1">
                    <a:alpha val="80000"/>
                  </a:schemeClr>
                </a:solidFill>
              </a:rPr>
              <a:t>Sponsor</a:t>
            </a:r>
            <a:endParaRPr lang="en-US" sz="1800" kern="1200" dirty="0">
              <a:solidFill>
                <a:schemeClr val="tx1">
                  <a:alpha val="80000"/>
                </a:schemeClr>
              </a:solidFill>
              <a:latin typeface="+mn-lt"/>
              <a:ea typeface="+mn-ea"/>
              <a:cs typeface="+mn-cs"/>
            </a:endParaRPr>
          </a:p>
        </p:txBody>
      </p:sp>
    </p:spTree>
    <p:extLst>
      <p:ext uri="{BB962C8B-B14F-4D97-AF65-F5344CB8AC3E}">
        <p14:creationId xmlns:p14="http://schemas.microsoft.com/office/powerpoint/2010/main" val="2517967431"/>
      </p:ext>
    </p:extLst>
  </p:cSld>
  <p:clrMapOvr>
    <a:overrideClrMapping bg1="dk1" tx1="lt1" bg2="dk2" tx2="lt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9C601B-7995-4C19-AA48-2FD44CE9FF26}"/>
              </a:ext>
            </a:extLst>
          </p:cNvPr>
          <p:cNvSpPr>
            <a:spLocks noGrp="1"/>
          </p:cNvSpPr>
          <p:nvPr>
            <p:ph type="title"/>
          </p:nvPr>
        </p:nvSpPr>
        <p:spPr>
          <a:xfrm>
            <a:off x="1031676" y="229578"/>
            <a:ext cx="10515600" cy="1325563"/>
          </a:xfrm>
        </p:spPr>
        <p:txBody>
          <a:bodyPr/>
          <a:lstStyle/>
          <a:p>
            <a:r>
              <a:rPr lang="en-US" dirty="0"/>
              <a:t>Squat Option </a:t>
            </a:r>
          </a:p>
        </p:txBody>
      </p:sp>
      <p:sp>
        <p:nvSpPr>
          <p:cNvPr id="3" name="Content Placeholder 2">
            <a:extLst>
              <a:ext uri="{FF2B5EF4-FFF2-40B4-BE49-F238E27FC236}">
                <a16:creationId xmlns:a16="http://schemas.microsoft.com/office/drawing/2014/main" id="{416690EB-BECF-4398-B861-E92CD0913379}"/>
              </a:ext>
            </a:extLst>
          </p:cNvPr>
          <p:cNvSpPr>
            <a:spLocks noGrp="1"/>
          </p:cNvSpPr>
          <p:nvPr>
            <p:ph idx="1"/>
          </p:nvPr>
        </p:nvSpPr>
        <p:spPr>
          <a:xfrm>
            <a:off x="562426" y="1374738"/>
            <a:ext cx="4280667" cy="4863102"/>
          </a:xfrm>
        </p:spPr>
        <p:txBody>
          <a:bodyPr>
            <a:normAutofit fontScale="62500" lnSpcReduction="20000"/>
          </a:bodyPr>
          <a:lstStyle/>
          <a:p>
            <a:r>
              <a:rPr lang="en-US" sz="2400" dirty="0"/>
              <a:t>Base pallet is 4’x4’x4”.</a:t>
            </a:r>
          </a:p>
          <a:p>
            <a:r>
              <a:rPr lang="en-US" sz="2400" dirty="0"/>
              <a:t>Roof pallet is 4’x4’x6”.</a:t>
            </a:r>
          </a:p>
          <a:p>
            <a:r>
              <a:rPr lang="en-US" sz="2400" dirty="0"/>
              <a:t>2x4 pressure treated spacers in base.</a:t>
            </a:r>
          </a:p>
          <a:p>
            <a:r>
              <a:rPr lang="en-US" sz="2400" dirty="0"/>
              <a:t>2x6 (or 8) PT spacers in roof.</a:t>
            </a:r>
          </a:p>
          <a:p>
            <a:r>
              <a:rPr lang="en-US" sz="2400" dirty="0"/>
              <a:t>Posts are 84” / 90“ high 4” plastic sewer pipes.</a:t>
            </a:r>
          </a:p>
          <a:p>
            <a:r>
              <a:rPr lang="en-US" sz="2400" dirty="0"/>
              <a:t>60” slots in posts for wall panels.</a:t>
            </a:r>
          </a:p>
          <a:p>
            <a:r>
              <a:rPr lang="en-US" sz="2400" dirty="0"/>
              <a:t>Walls are ½“ or 3/8” OSB.</a:t>
            </a:r>
          </a:p>
          <a:p>
            <a:r>
              <a:rPr lang="en-US" sz="2400" dirty="0"/>
              <a:t>Hinge door for entry and empty solids.</a:t>
            </a:r>
          </a:p>
          <a:p>
            <a:r>
              <a:rPr lang="en-US" sz="2400" dirty="0"/>
              <a:t>Waste cuts for toilet box and step.</a:t>
            </a:r>
          </a:p>
          <a:p>
            <a:r>
              <a:rPr lang="en-US" sz="2400" dirty="0"/>
              <a:t>7-inch-wide step.</a:t>
            </a:r>
          </a:p>
          <a:p>
            <a:r>
              <a:rPr lang="en-US" sz="2400" dirty="0"/>
              <a:t>Rubber boot tray as a ‘sanplat’ to contain cleansing flush. </a:t>
            </a:r>
          </a:p>
          <a:p>
            <a:r>
              <a:rPr lang="en-US" sz="2400" dirty="0"/>
              <a:t>Toilet box bolted to back panel.</a:t>
            </a:r>
          </a:p>
          <a:p>
            <a:r>
              <a:rPr lang="en-US" sz="2400" dirty="0"/>
              <a:t>Step bolted to toilet box.</a:t>
            </a:r>
          </a:p>
          <a:p>
            <a:r>
              <a:rPr lang="en-US" sz="2400" dirty="0"/>
              <a:t>Solid waste hose is a hard connection.</a:t>
            </a:r>
          </a:p>
          <a:p>
            <a:r>
              <a:rPr lang="en-US" sz="2400" dirty="0"/>
              <a:t>Solid waste drum slides in and out.</a:t>
            </a:r>
          </a:p>
          <a:p>
            <a:r>
              <a:rPr lang="en-US" sz="2400" dirty="0"/>
              <a:t>Liquid waste drum disconnects.</a:t>
            </a:r>
          </a:p>
        </p:txBody>
      </p:sp>
      <p:sp>
        <p:nvSpPr>
          <p:cNvPr id="4" name="Rectangle 3">
            <a:extLst>
              <a:ext uri="{FF2B5EF4-FFF2-40B4-BE49-F238E27FC236}">
                <a16:creationId xmlns:a16="http://schemas.microsoft.com/office/drawing/2014/main" id="{FE6ABC9E-007A-46B1-8FDB-3723BC21D983}"/>
              </a:ext>
            </a:extLst>
          </p:cNvPr>
          <p:cNvSpPr/>
          <p:nvPr/>
        </p:nvSpPr>
        <p:spPr>
          <a:xfrm>
            <a:off x="5594838" y="1942178"/>
            <a:ext cx="3387688" cy="4219899"/>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Oval 4">
            <a:extLst>
              <a:ext uri="{FF2B5EF4-FFF2-40B4-BE49-F238E27FC236}">
                <a16:creationId xmlns:a16="http://schemas.microsoft.com/office/drawing/2014/main" id="{A32B9106-A336-4ADC-88CE-867B983D00C0}"/>
              </a:ext>
            </a:extLst>
          </p:cNvPr>
          <p:cNvSpPr/>
          <p:nvPr/>
        </p:nvSpPr>
        <p:spPr>
          <a:xfrm>
            <a:off x="5679215" y="2062496"/>
            <a:ext cx="385565" cy="358187"/>
          </a:xfrm>
          <a:prstGeom prst="ellipse">
            <a:avLst/>
          </a:prstGeom>
          <a:noFill/>
          <a:ln w="28575">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01470FDF-CC62-4973-A755-79E8FC967BC7}"/>
              </a:ext>
            </a:extLst>
          </p:cNvPr>
          <p:cNvSpPr/>
          <p:nvPr/>
        </p:nvSpPr>
        <p:spPr>
          <a:xfrm>
            <a:off x="6225413" y="3252671"/>
            <a:ext cx="1724628" cy="1590796"/>
          </a:xfrm>
          <a:prstGeom prst="ellipse">
            <a:avLst/>
          </a:prstGeom>
          <a:solidFill>
            <a:schemeClr val="bg2">
              <a:lumMod val="90000"/>
            </a:schemeClr>
          </a:solidFill>
          <a:ln w="28575">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Box 16">
            <a:extLst>
              <a:ext uri="{FF2B5EF4-FFF2-40B4-BE49-F238E27FC236}">
                <a16:creationId xmlns:a16="http://schemas.microsoft.com/office/drawing/2014/main" id="{3621F82F-2867-4684-A44E-0D79C218F8B7}"/>
              </a:ext>
            </a:extLst>
          </p:cNvPr>
          <p:cNvSpPr txBox="1"/>
          <p:nvPr/>
        </p:nvSpPr>
        <p:spPr>
          <a:xfrm>
            <a:off x="7940014" y="1268226"/>
            <a:ext cx="1593225" cy="523220"/>
          </a:xfrm>
          <a:prstGeom prst="rect">
            <a:avLst/>
          </a:prstGeom>
          <a:noFill/>
        </p:spPr>
        <p:txBody>
          <a:bodyPr wrap="square" rtlCol="0">
            <a:spAutoFit/>
          </a:bodyPr>
          <a:lstStyle/>
          <a:p>
            <a:pPr algn="ctr"/>
            <a:r>
              <a:rPr lang="en-US" sz="1400" dirty="0"/>
              <a:t>30-inch-wide access panel</a:t>
            </a:r>
          </a:p>
        </p:txBody>
      </p:sp>
      <p:sp>
        <p:nvSpPr>
          <p:cNvPr id="18" name="TextBox 17">
            <a:extLst>
              <a:ext uri="{FF2B5EF4-FFF2-40B4-BE49-F238E27FC236}">
                <a16:creationId xmlns:a16="http://schemas.microsoft.com/office/drawing/2014/main" id="{0066FE6A-E822-4F77-9F20-E4B3ADF34029}"/>
              </a:ext>
            </a:extLst>
          </p:cNvPr>
          <p:cNvSpPr txBox="1"/>
          <p:nvPr/>
        </p:nvSpPr>
        <p:spPr>
          <a:xfrm>
            <a:off x="4215457" y="4731424"/>
            <a:ext cx="1323999" cy="954107"/>
          </a:xfrm>
          <a:prstGeom prst="rect">
            <a:avLst/>
          </a:prstGeom>
          <a:noFill/>
        </p:spPr>
        <p:txBody>
          <a:bodyPr wrap="square" rtlCol="0">
            <a:spAutoFit/>
          </a:bodyPr>
          <a:lstStyle/>
          <a:p>
            <a:pPr algn="ctr"/>
            <a:r>
              <a:rPr lang="en-US" sz="1400" dirty="0"/>
              <a:t>23-inch-wide x 18-inch-high solid waste drum</a:t>
            </a:r>
          </a:p>
        </p:txBody>
      </p:sp>
      <p:cxnSp>
        <p:nvCxnSpPr>
          <p:cNvPr id="22" name="Straight Arrow Connector 21">
            <a:extLst>
              <a:ext uri="{FF2B5EF4-FFF2-40B4-BE49-F238E27FC236}">
                <a16:creationId xmlns:a16="http://schemas.microsoft.com/office/drawing/2014/main" id="{055BFAA1-F0FE-4B75-8073-82105313AD27}"/>
              </a:ext>
            </a:extLst>
          </p:cNvPr>
          <p:cNvCxnSpPr>
            <a:cxnSpLocks/>
          </p:cNvCxnSpPr>
          <p:nvPr/>
        </p:nvCxnSpPr>
        <p:spPr>
          <a:xfrm>
            <a:off x="5470730" y="1956176"/>
            <a:ext cx="0" cy="4231683"/>
          </a:xfrm>
          <a:prstGeom prst="straightConnector1">
            <a:avLst/>
          </a:prstGeom>
          <a:ln w="1270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3A2E223C-B0EE-4312-B5A6-5541B65130BE}"/>
              </a:ext>
            </a:extLst>
          </p:cNvPr>
          <p:cNvCxnSpPr>
            <a:cxnSpLocks/>
          </p:cNvCxnSpPr>
          <p:nvPr/>
        </p:nvCxnSpPr>
        <p:spPr>
          <a:xfrm flipV="1">
            <a:off x="5594838" y="6327026"/>
            <a:ext cx="3387688" cy="1"/>
          </a:xfrm>
          <a:prstGeom prst="straightConnector1">
            <a:avLst/>
          </a:prstGeom>
          <a:ln w="12700">
            <a:headEnd type="triangle"/>
            <a:tailEnd type="triangle"/>
          </a:ln>
        </p:spPr>
        <p:style>
          <a:lnRef idx="1">
            <a:schemeClr val="accent1"/>
          </a:lnRef>
          <a:fillRef idx="0">
            <a:schemeClr val="accent1"/>
          </a:fillRef>
          <a:effectRef idx="0">
            <a:schemeClr val="accent1"/>
          </a:effectRef>
          <a:fontRef idx="minor">
            <a:schemeClr val="tx1"/>
          </a:fontRef>
        </p:style>
      </p:cxnSp>
      <p:sp>
        <p:nvSpPr>
          <p:cNvPr id="62" name="Rectangle 61">
            <a:extLst>
              <a:ext uri="{FF2B5EF4-FFF2-40B4-BE49-F238E27FC236}">
                <a16:creationId xmlns:a16="http://schemas.microsoft.com/office/drawing/2014/main" id="{96134C22-B7FA-4C06-862C-245D6320C715}"/>
              </a:ext>
            </a:extLst>
          </p:cNvPr>
          <p:cNvSpPr/>
          <p:nvPr/>
        </p:nvSpPr>
        <p:spPr>
          <a:xfrm>
            <a:off x="5909651" y="2449964"/>
            <a:ext cx="2251380" cy="3228578"/>
          </a:xfrm>
          <a:prstGeom prst="rect">
            <a:avLst/>
          </a:prstGeom>
          <a:noFill/>
          <a:ln w="3810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TextBox 51">
            <a:extLst>
              <a:ext uri="{FF2B5EF4-FFF2-40B4-BE49-F238E27FC236}">
                <a16:creationId xmlns:a16="http://schemas.microsoft.com/office/drawing/2014/main" id="{56B69FC0-BD34-4937-A653-F6F13CEB7C64}"/>
              </a:ext>
            </a:extLst>
          </p:cNvPr>
          <p:cNvSpPr txBox="1"/>
          <p:nvPr/>
        </p:nvSpPr>
        <p:spPr>
          <a:xfrm>
            <a:off x="7344948" y="6272766"/>
            <a:ext cx="1107996" cy="307777"/>
          </a:xfrm>
          <a:prstGeom prst="rect">
            <a:avLst/>
          </a:prstGeom>
          <a:noFill/>
        </p:spPr>
        <p:txBody>
          <a:bodyPr wrap="none" rtlCol="0">
            <a:spAutoFit/>
          </a:bodyPr>
          <a:lstStyle/>
          <a:p>
            <a:r>
              <a:rPr lang="en-US" sz="1400" dirty="0"/>
              <a:t>48 inch wide</a:t>
            </a:r>
          </a:p>
        </p:txBody>
      </p:sp>
      <p:sp>
        <p:nvSpPr>
          <p:cNvPr id="53" name="TextBox 52">
            <a:extLst>
              <a:ext uri="{FF2B5EF4-FFF2-40B4-BE49-F238E27FC236}">
                <a16:creationId xmlns:a16="http://schemas.microsoft.com/office/drawing/2014/main" id="{F7645FD1-068C-4567-BA4B-5BCE891B9C84}"/>
              </a:ext>
            </a:extLst>
          </p:cNvPr>
          <p:cNvSpPr txBox="1"/>
          <p:nvPr/>
        </p:nvSpPr>
        <p:spPr>
          <a:xfrm rot="16200000">
            <a:off x="4685661" y="3645272"/>
            <a:ext cx="1196340" cy="523220"/>
          </a:xfrm>
          <a:prstGeom prst="rect">
            <a:avLst/>
          </a:prstGeom>
          <a:noFill/>
        </p:spPr>
        <p:txBody>
          <a:bodyPr wrap="square" rtlCol="0">
            <a:spAutoFit/>
          </a:bodyPr>
          <a:lstStyle/>
          <a:p>
            <a:pPr algn="ctr"/>
            <a:r>
              <a:rPr lang="en-US" sz="1400" dirty="0"/>
              <a:t>48 inches wide</a:t>
            </a:r>
          </a:p>
        </p:txBody>
      </p:sp>
      <p:sp>
        <p:nvSpPr>
          <p:cNvPr id="54" name="Rectangle 53">
            <a:extLst>
              <a:ext uri="{FF2B5EF4-FFF2-40B4-BE49-F238E27FC236}">
                <a16:creationId xmlns:a16="http://schemas.microsoft.com/office/drawing/2014/main" id="{D3FC3D53-F73D-4F78-8FA3-B5EC6F64F7E1}"/>
              </a:ext>
            </a:extLst>
          </p:cNvPr>
          <p:cNvSpPr/>
          <p:nvPr/>
        </p:nvSpPr>
        <p:spPr>
          <a:xfrm rot="16200000">
            <a:off x="6805223" y="3859584"/>
            <a:ext cx="3197931" cy="407959"/>
          </a:xfrm>
          <a:prstGeom prst="rect">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step</a:t>
            </a:r>
          </a:p>
        </p:txBody>
      </p:sp>
      <p:cxnSp>
        <p:nvCxnSpPr>
          <p:cNvPr id="33" name="Straight Connector 32">
            <a:extLst>
              <a:ext uri="{FF2B5EF4-FFF2-40B4-BE49-F238E27FC236}">
                <a16:creationId xmlns:a16="http://schemas.microsoft.com/office/drawing/2014/main" id="{EF840362-25ED-4DBD-9310-A868CDE7E14C}"/>
              </a:ext>
            </a:extLst>
          </p:cNvPr>
          <p:cNvCxnSpPr>
            <a:cxnSpLocks/>
          </p:cNvCxnSpPr>
          <p:nvPr/>
        </p:nvCxnSpPr>
        <p:spPr>
          <a:xfrm>
            <a:off x="5871997" y="2264157"/>
            <a:ext cx="0" cy="3640968"/>
          </a:xfrm>
          <a:prstGeom prst="line">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63" name="Oval 62">
            <a:extLst>
              <a:ext uri="{FF2B5EF4-FFF2-40B4-BE49-F238E27FC236}">
                <a16:creationId xmlns:a16="http://schemas.microsoft.com/office/drawing/2014/main" id="{EF5FE288-D25E-4D1A-819D-DAC4A200801D}"/>
              </a:ext>
            </a:extLst>
          </p:cNvPr>
          <p:cNvSpPr/>
          <p:nvPr/>
        </p:nvSpPr>
        <p:spPr>
          <a:xfrm>
            <a:off x="8480731" y="2062495"/>
            <a:ext cx="385565" cy="358187"/>
          </a:xfrm>
          <a:prstGeom prst="ellipse">
            <a:avLst/>
          </a:prstGeom>
          <a:noFill/>
          <a:ln w="28575">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4" name="Straight Connector 43">
            <a:extLst>
              <a:ext uri="{FF2B5EF4-FFF2-40B4-BE49-F238E27FC236}">
                <a16:creationId xmlns:a16="http://schemas.microsoft.com/office/drawing/2014/main" id="{7497EFE5-CDB4-4461-A9F7-753ED208C67F}"/>
              </a:ext>
            </a:extLst>
          </p:cNvPr>
          <p:cNvCxnSpPr>
            <a:cxnSpLocks/>
          </p:cNvCxnSpPr>
          <p:nvPr/>
        </p:nvCxnSpPr>
        <p:spPr>
          <a:xfrm flipH="1">
            <a:off x="6257562" y="2225857"/>
            <a:ext cx="1931445" cy="0"/>
          </a:xfrm>
          <a:prstGeom prst="line">
            <a:avLst/>
          </a:prstGeom>
          <a:ln w="38100">
            <a:solidFill>
              <a:schemeClr val="tx1">
                <a:lumMod val="75000"/>
                <a:lumOff val="2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DD4F431-6A0C-44AC-831F-6D0EE1EB29A5}"/>
              </a:ext>
            </a:extLst>
          </p:cNvPr>
          <p:cNvCxnSpPr>
            <a:cxnSpLocks/>
          </p:cNvCxnSpPr>
          <p:nvPr/>
        </p:nvCxnSpPr>
        <p:spPr>
          <a:xfrm flipH="1">
            <a:off x="5963972" y="5905125"/>
            <a:ext cx="2644198" cy="0"/>
          </a:xfrm>
          <a:prstGeom prst="line">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70" name="TextBox 69">
            <a:extLst>
              <a:ext uri="{FF2B5EF4-FFF2-40B4-BE49-F238E27FC236}">
                <a16:creationId xmlns:a16="http://schemas.microsoft.com/office/drawing/2014/main" id="{33335B80-FA53-4462-8D3C-D272AED548DB}"/>
              </a:ext>
            </a:extLst>
          </p:cNvPr>
          <p:cNvSpPr txBox="1"/>
          <p:nvPr/>
        </p:nvSpPr>
        <p:spPr>
          <a:xfrm>
            <a:off x="9313491" y="3400337"/>
            <a:ext cx="817296" cy="738664"/>
          </a:xfrm>
          <a:prstGeom prst="rect">
            <a:avLst/>
          </a:prstGeom>
          <a:noFill/>
        </p:spPr>
        <p:txBody>
          <a:bodyPr wrap="square" rtlCol="0">
            <a:spAutoFit/>
          </a:bodyPr>
          <a:lstStyle/>
          <a:p>
            <a:r>
              <a:rPr lang="en-US" sz="1400" dirty="0"/>
              <a:t>Hinge door panel</a:t>
            </a:r>
          </a:p>
        </p:txBody>
      </p:sp>
      <p:sp>
        <p:nvSpPr>
          <p:cNvPr id="73" name="TextBox 72">
            <a:extLst>
              <a:ext uri="{FF2B5EF4-FFF2-40B4-BE49-F238E27FC236}">
                <a16:creationId xmlns:a16="http://schemas.microsoft.com/office/drawing/2014/main" id="{06FD3F22-2634-4F89-9AC1-94A97693B2DE}"/>
              </a:ext>
            </a:extLst>
          </p:cNvPr>
          <p:cNvSpPr txBox="1"/>
          <p:nvPr/>
        </p:nvSpPr>
        <p:spPr>
          <a:xfrm>
            <a:off x="4230032" y="5721058"/>
            <a:ext cx="608437" cy="523220"/>
          </a:xfrm>
          <a:prstGeom prst="rect">
            <a:avLst/>
          </a:prstGeom>
          <a:noFill/>
        </p:spPr>
        <p:txBody>
          <a:bodyPr wrap="square" rtlCol="0">
            <a:spAutoFit/>
          </a:bodyPr>
          <a:lstStyle/>
          <a:p>
            <a:r>
              <a:rPr lang="en-US" sz="1400" dirty="0"/>
              <a:t>Toilet box</a:t>
            </a:r>
          </a:p>
        </p:txBody>
      </p:sp>
      <p:sp>
        <p:nvSpPr>
          <p:cNvPr id="74" name="TextBox 73">
            <a:extLst>
              <a:ext uri="{FF2B5EF4-FFF2-40B4-BE49-F238E27FC236}">
                <a16:creationId xmlns:a16="http://schemas.microsoft.com/office/drawing/2014/main" id="{F23CE08A-F1D3-49AE-B69D-CEB62D2B7E1C}"/>
              </a:ext>
            </a:extLst>
          </p:cNvPr>
          <p:cNvSpPr txBox="1"/>
          <p:nvPr/>
        </p:nvSpPr>
        <p:spPr>
          <a:xfrm>
            <a:off x="9624686" y="1134681"/>
            <a:ext cx="1371775" cy="738664"/>
          </a:xfrm>
          <a:prstGeom prst="rect">
            <a:avLst/>
          </a:prstGeom>
          <a:noFill/>
        </p:spPr>
        <p:txBody>
          <a:bodyPr wrap="square" rtlCol="0">
            <a:spAutoFit/>
          </a:bodyPr>
          <a:lstStyle/>
          <a:p>
            <a:r>
              <a:rPr lang="en-US" sz="1400" dirty="0"/>
              <a:t>4-inch plastic sewer pipe posts</a:t>
            </a:r>
          </a:p>
        </p:txBody>
      </p:sp>
      <p:cxnSp>
        <p:nvCxnSpPr>
          <p:cNvPr id="76" name="Straight Arrow Connector 75">
            <a:extLst>
              <a:ext uri="{FF2B5EF4-FFF2-40B4-BE49-F238E27FC236}">
                <a16:creationId xmlns:a16="http://schemas.microsoft.com/office/drawing/2014/main" id="{DD702691-C4E3-4C80-A075-3EA21BE2AE65}"/>
              </a:ext>
            </a:extLst>
          </p:cNvPr>
          <p:cNvCxnSpPr>
            <a:cxnSpLocks/>
          </p:cNvCxnSpPr>
          <p:nvPr/>
        </p:nvCxnSpPr>
        <p:spPr>
          <a:xfrm flipH="1">
            <a:off x="8892884" y="1688661"/>
            <a:ext cx="796287" cy="469045"/>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grpSp>
        <p:nvGrpSpPr>
          <p:cNvPr id="6" name="Group 5">
            <a:extLst>
              <a:ext uri="{FF2B5EF4-FFF2-40B4-BE49-F238E27FC236}">
                <a16:creationId xmlns:a16="http://schemas.microsoft.com/office/drawing/2014/main" id="{61271D01-3090-4AF3-80C2-8B9971947D5E}"/>
              </a:ext>
            </a:extLst>
          </p:cNvPr>
          <p:cNvGrpSpPr/>
          <p:nvPr/>
        </p:nvGrpSpPr>
        <p:grpSpPr>
          <a:xfrm>
            <a:off x="8670018" y="2246724"/>
            <a:ext cx="3495" cy="3542356"/>
            <a:chOff x="11063411" y="2303913"/>
            <a:chExt cx="3495" cy="3542356"/>
          </a:xfrm>
        </p:grpSpPr>
        <p:cxnSp>
          <p:nvCxnSpPr>
            <p:cNvPr id="48" name="Straight Connector 47">
              <a:extLst>
                <a:ext uri="{FF2B5EF4-FFF2-40B4-BE49-F238E27FC236}">
                  <a16:creationId xmlns:a16="http://schemas.microsoft.com/office/drawing/2014/main" id="{D52C6CB1-90BB-4D76-8402-48F67A87B77A}"/>
                </a:ext>
              </a:extLst>
            </p:cNvPr>
            <p:cNvCxnSpPr>
              <a:cxnSpLocks/>
            </p:cNvCxnSpPr>
            <p:nvPr/>
          </p:nvCxnSpPr>
          <p:spPr>
            <a:xfrm flipH="1">
              <a:off x="11063412" y="2303913"/>
              <a:ext cx="1" cy="503220"/>
            </a:xfrm>
            <a:prstGeom prst="line">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8792ECE7-CF02-4734-A7A8-85237BAB190C}"/>
                </a:ext>
              </a:extLst>
            </p:cNvPr>
            <p:cNvCxnSpPr>
              <a:cxnSpLocks/>
            </p:cNvCxnSpPr>
            <p:nvPr/>
          </p:nvCxnSpPr>
          <p:spPr>
            <a:xfrm>
              <a:off x="11066906" y="4672837"/>
              <a:ext cx="0" cy="1173432"/>
            </a:xfrm>
            <a:prstGeom prst="line">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2EC3D773-667D-4C64-A1DE-387DB3E9E2CE}"/>
                </a:ext>
              </a:extLst>
            </p:cNvPr>
            <p:cNvCxnSpPr>
              <a:cxnSpLocks/>
            </p:cNvCxnSpPr>
            <p:nvPr/>
          </p:nvCxnSpPr>
          <p:spPr>
            <a:xfrm>
              <a:off x="11063411" y="2931108"/>
              <a:ext cx="0" cy="1650343"/>
            </a:xfrm>
            <a:prstGeom prst="line">
              <a:avLst/>
            </a:prstGeom>
            <a:ln w="38100">
              <a:solidFill>
                <a:schemeClr val="tx1">
                  <a:lumMod val="75000"/>
                  <a:lumOff val="25000"/>
                </a:schemeClr>
              </a:solidFill>
              <a:prstDash val="dash"/>
            </a:ln>
          </p:spPr>
          <p:style>
            <a:lnRef idx="1">
              <a:schemeClr val="accent1"/>
            </a:lnRef>
            <a:fillRef idx="0">
              <a:schemeClr val="accent1"/>
            </a:fillRef>
            <a:effectRef idx="0">
              <a:schemeClr val="accent1"/>
            </a:effectRef>
            <a:fontRef idx="minor">
              <a:schemeClr val="tx1"/>
            </a:fontRef>
          </p:style>
        </p:cxnSp>
      </p:grpSp>
      <p:sp>
        <p:nvSpPr>
          <p:cNvPr id="19" name="Rectangle 18">
            <a:extLst>
              <a:ext uri="{FF2B5EF4-FFF2-40B4-BE49-F238E27FC236}">
                <a16:creationId xmlns:a16="http://schemas.microsoft.com/office/drawing/2014/main" id="{A2C0CFCE-1B4D-40F3-810E-8B191F6E393C}"/>
              </a:ext>
            </a:extLst>
          </p:cNvPr>
          <p:cNvSpPr/>
          <p:nvPr/>
        </p:nvSpPr>
        <p:spPr>
          <a:xfrm rot="16200000">
            <a:off x="6592243" y="3761674"/>
            <a:ext cx="2351225" cy="1158042"/>
          </a:xfrm>
          <a:prstGeom prst="rect">
            <a:avLst/>
          </a:prstGeom>
          <a:noFill/>
          <a:ln w="28575">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noFill/>
            </a:endParaRPr>
          </a:p>
        </p:txBody>
      </p:sp>
      <p:sp>
        <p:nvSpPr>
          <p:cNvPr id="24" name="Rectangle: Rounded Corners 23">
            <a:extLst>
              <a:ext uri="{FF2B5EF4-FFF2-40B4-BE49-F238E27FC236}">
                <a16:creationId xmlns:a16="http://schemas.microsoft.com/office/drawing/2014/main" id="{F688067F-DD09-4253-84D2-4973F182BBD1}"/>
              </a:ext>
            </a:extLst>
          </p:cNvPr>
          <p:cNvSpPr/>
          <p:nvPr/>
        </p:nvSpPr>
        <p:spPr>
          <a:xfrm>
            <a:off x="6563293" y="5703354"/>
            <a:ext cx="309782" cy="153458"/>
          </a:xfrm>
          <a:prstGeom prst="round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TextBox 55">
            <a:extLst>
              <a:ext uri="{FF2B5EF4-FFF2-40B4-BE49-F238E27FC236}">
                <a16:creationId xmlns:a16="http://schemas.microsoft.com/office/drawing/2014/main" id="{710D4B54-0912-4F6C-B3F4-D2A16E0D39AD}"/>
              </a:ext>
            </a:extLst>
          </p:cNvPr>
          <p:cNvSpPr txBox="1"/>
          <p:nvPr/>
        </p:nvSpPr>
        <p:spPr>
          <a:xfrm>
            <a:off x="9267003" y="5563757"/>
            <a:ext cx="1108359" cy="738664"/>
          </a:xfrm>
          <a:prstGeom prst="rect">
            <a:avLst/>
          </a:prstGeom>
          <a:noFill/>
        </p:spPr>
        <p:txBody>
          <a:bodyPr wrap="square" rtlCol="0">
            <a:spAutoFit/>
          </a:bodyPr>
          <a:lstStyle/>
          <a:p>
            <a:r>
              <a:rPr lang="en-US" sz="1400" dirty="0"/>
              <a:t>Cloth shoe rack for devices</a:t>
            </a:r>
          </a:p>
        </p:txBody>
      </p:sp>
      <p:cxnSp>
        <p:nvCxnSpPr>
          <p:cNvPr id="57" name="Straight Arrow Connector 56">
            <a:extLst>
              <a:ext uri="{FF2B5EF4-FFF2-40B4-BE49-F238E27FC236}">
                <a16:creationId xmlns:a16="http://schemas.microsoft.com/office/drawing/2014/main" id="{137075DD-E34F-477D-9167-46846ADD4E7E}"/>
              </a:ext>
            </a:extLst>
          </p:cNvPr>
          <p:cNvCxnSpPr>
            <a:cxnSpLocks/>
          </p:cNvCxnSpPr>
          <p:nvPr/>
        </p:nvCxnSpPr>
        <p:spPr>
          <a:xfrm flipH="1" flipV="1">
            <a:off x="8321280" y="5754928"/>
            <a:ext cx="979208" cy="168529"/>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sp>
        <p:nvSpPr>
          <p:cNvPr id="60" name="Oval 59">
            <a:extLst>
              <a:ext uri="{FF2B5EF4-FFF2-40B4-BE49-F238E27FC236}">
                <a16:creationId xmlns:a16="http://schemas.microsoft.com/office/drawing/2014/main" id="{F1E33F2A-B441-4669-9764-8A3B08C5C510}"/>
              </a:ext>
            </a:extLst>
          </p:cNvPr>
          <p:cNvSpPr/>
          <p:nvPr/>
        </p:nvSpPr>
        <p:spPr>
          <a:xfrm>
            <a:off x="5726777" y="5744364"/>
            <a:ext cx="385565" cy="358187"/>
          </a:xfrm>
          <a:prstGeom prst="ellipse">
            <a:avLst/>
          </a:prstGeom>
          <a:noFill/>
          <a:ln w="28575">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60">
            <a:extLst>
              <a:ext uri="{FF2B5EF4-FFF2-40B4-BE49-F238E27FC236}">
                <a16:creationId xmlns:a16="http://schemas.microsoft.com/office/drawing/2014/main" id="{37A9F115-2B49-4924-915A-21826D1CFFC3}"/>
              </a:ext>
            </a:extLst>
          </p:cNvPr>
          <p:cNvSpPr/>
          <p:nvPr/>
        </p:nvSpPr>
        <p:spPr>
          <a:xfrm>
            <a:off x="8452199" y="5753996"/>
            <a:ext cx="385565" cy="358187"/>
          </a:xfrm>
          <a:prstGeom prst="ellipse">
            <a:avLst/>
          </a:prstGeom>
          <a:noFill/>
          <a:ln w="28575">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6" name="Straight Arrow Connector 45">
            <a:extLst>
              <a:ext uri="{FF2B5EF4-FFF2-40B4-BE49-F238E27FC236}">
                <a16:creationId xmlns:a16="http://schemas.microsoft.com/office/drawing/2014/main" id="{2694219B-5288-4F78-8533-2AC292210122}"/>
              </a:ext>
            </a:extLst>
          </p:cNvPr>
          <p:cNvCxnSpPr>
            <a:cxnSpLocks/>
          </p:cNvCxnSpPr>
          <p:nvPr/>
        </p:nvCxnSpPr>
        <p:spPr>
          <a:xfrm flipV="1">
            <a:off x="5376067" y="4738245"/>
            <a:ext cx="1232260" cy="314269"/>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sp>
        <p:nvSpPr>
          <p:cNvPr id="51" name="TextBox 50">
            <a:extLst>
              <a:ext uri="{FF2B5EF4-FFF2-40B4-BE49-F238E27FC236}">
                <a16:creationId xmlns:a16="http://schemas.microsoft.com/office/drawing/2014/main" id="{DF054C46-880B-4A26-9138-B8837023A793}"/>
              </a:ext>
            </a:extLst>
          </p:cNvPr>
          <p:cNvSpPr txBox="1"/>
          <p:nvPr/>
        </p:nvSpPr>
        <p:spPr>
          <a:xfrm>
            <a:off x="4036149" y="1564589"/>
            <a:ext cx="1270134" cy="738664"/>
          </a:xfrm>
          <a:prstGeom prst="rect">
            <a:avLst/>
          </a:prstGeom>
          <a:noFill/>
        </p:spPr>
        <p:txBody>
          <a:bodyPr wrap="square" rtlCol="0">
            <a:spAutoFit/>
          </a:bodyPr>
          <a:lstStyle/>
          <a:p>
            <a:pPr algn="ctr"/>
            <a:r>
              <a:rPr lang="en-US" sz="1400" dirty="0"/>
              <a:t>Rubber cargo liner ‘sanplat’</a:t>
            </a:r>
          </a:p>
          <a:p>
            <a:pPr algn="ctr"/>
            <a:r>
              <a:rPr lang="en-US" sz="1400" dirty="0"/>
              <a:t>(41” x 27”)</a:t>
            </a:r>
          </a:p>
        </p:txBody>
      </p:sp>
      <p:cxnSp>
        <p:nvCxnSpPr>
          <p:cNvPr id="64" name="Straight Arrow Connector 63">
            <a:extLst>
              <a:ext uri="{FF2B5EF4-FFF2-40B4-BE49-F238E27FC236}">
                <a16:creationId xmlns:a16="http://schemas.microsoft.com/office/drawing/2014/main" id="{52EEEC84-8535-4C1C-AA94-80315C51B04C}"/>
              </a:ext>
            </a:extLst>
          </p:cNvPr>
          <p:cNvCxnSpPr>
            <a:cxnSpLocks/>
          </p:cNvCxnSpPr>
          <p:nvPr/>
        </p:nvCxnSpPr>
        <p:spPr>
          <a:xfrm flipV="1">
            <a:off x="4622261" y="5739343"/>
            <a:ext cx="1688776" cy="286390"/>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sp>
        <p:nvSpPr>
          <p:cNvPr id="10" name="Date Placeholder 9">
            <a:extLst>
              <a:ext uri="{FF2B5EF4-FFF2-40B4-BE49-F238E27FC236}">
                <a16:creationId xmlns:a16="http://schemas.microsoft.com/office/drawing/2014/main" id="{0CB3B4DE-ED9E-444D-81CF-1E59B1B2C3F5}"/>
              </a:ext>
            </a:extLst>
          </p:cNvPr>
          <p:cNvSpPr>
            <a:spLocks noGrp="1"/>
          </p:cNvSpPr>
          <p:nvPr>
            <p:ph type="dt" sz="half" idx="10"/>
          </p:nvPr>
        </p:nvSpPr>
        <p:spPr>
          <a:xfrm>
            <a:off x="5779168" y="6272766"/>
            <a:ext cx="2743200" cy="365125"/>
          </a:xfrm>
        </p:spPr>
        <p:txBody>
          <a:bodyPr/>
          <a:lstStyle/>
          <a:p>
            <a:fld id="{FE10A049-68E7-4426-AFB2-6EA3A4ED7762}" type="datetime3">
              <a:rPr lang="en-US" smtClean="0"/>
              <a:t>20 March 2021</a:t>
            </a:fld>
            <a:endParaRPr lang="en-US" dirty="0"/>
          </a:p>
        </p:txBody>
      </p:sp>
      <p:sp>
        <p:nvSpPr>
          <p:cNvPr id="13" name="Slide Number Placeholder 12">
            <a:extLst>
              <a:ext uri="{FF2B5EF4-FFF2-40B4-BE49-F238E27FC236}">
                <a16:creationId xmlns:a16="http://schemas.microsoft.com/office/drawing/2014/main" id="{DA76F6D2-12A4-4B5F-9058-5774B2CAD1CA}"/>
              </a:ext>
            </a:extLst>
          </p:cNvPr>
          <p:cNvSpPr>
            <a:spLocks noGrp="1"/>
          </p:cNvSpPr>
          <p:nvPr>
            <p:ph type="sldNum" sz="quarter" idx="12"/>
          </p:nvPr>
        </p:nvSpPr>
        <p:spPr>
          <a:xfrm>
            <a:off x="10944290" y="6356350"/>
            <a:ext cx="409509" cy="365125"/>
          </a:xfrm>
        </p:spPr>
        <p:txBody>
          <a:bodyPr/>
          <a:lstStyle/>
          <a:p>
            <a:fld id="{90359C1A-16B7-4D00-8295-87618168F1EC}" type="slidenum">
              <a:rPr lang="en-US" sz="1800" b="1" smtClean="0"/>
              <a:t>6</a:t>
            </a:fld>
            <a:endParaRPr lang="en-US" sz="1800" b="1"/>
          </a:p>
        </p:txBody>
      </p:sp>
      <p:sp>
        <p:nvSpPr>
          <p:cNvPr id="69" name="Oval 68">
            <a:extLst>
              <a:ext uri="{FF2B5EF4-FFF2-40B4-BE49-F238E27FC236}">
                <a16:creationId xmlns:a16="http://schemas.microsoft.com/office/drawing/2014/main" id="{1627D3C4-E224-4136-9C6C-C18DD17A1861}"/>
              </a:ext>
            </a:extLst>
          </p:cNvPr>
          <p:cNvSpPr/>
          <p:nvPr/>
        </p:nvSpPr>
        <p:spPr>
          <a:xfrm>
            <a:off x="5996105" y="892359"/>
            <a:ext cx="1873729" cy="748061"/>
          </a:xfrm>
          <a:prstGeom prst="ellipse">
            <a:avLst/>
          </a:prstGeom>
          <a:noFill/>
          <a:ln w="28575">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71" name="Straight Arrow Connector 70">
            <a:extLst>
              <a:ext uri="{FF2B5EF4-FFF2-40B4-BE49-F238E27FC236}">
                <a16:creationId xmlns:a16="http://schemas.microsoft.com/office/drawing/2014/main" id="{28833960-F5ED-482D-B451-4F9EE492C98D}"/>
              </a:ext>
            </a:extLst>
          </p:cNvPr>
          <p:cNvCxnSpPr>
            <a:cxnSpLocks/>
          </p:cNvCxnSpPr>
          <p:nvPr/>
        </p:nvCxnSpPr>
        <p:spPr>
          <a:xfrm flipH="1">
            <a:off x="7596802" y="1640420"/>
            <a:ext cx="627238" cy="498715"/>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42D5E454-FAE2-405F-AD65-6F6727F32AEF}"/>
              </a:ext>
            </a:extLst>
          </p:cNvPr>
          <p:cNvCxnSpPr>
            <a:cxnSpLocks/>
          </p:cNvCxnSpPr>
          <p:nvPr/>
        </p:nvCxnSpPr>
        <p:spPr>
          <a:xfrm>
            <a:off x="6616296" y="1626609"/>
            <a:ext cx="313848" cy="1675715"/>
          </a:xfrm>
          <a:prstGeom prst="line">
            <a:avLst/>
          </a:prstGeom>
          <a:ln w="19050">
            <a:prstDash val="lgDashDot"/>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E8BDF1C0-3581-4576-9585-DE038094FE0A}"/>
              </a:ext>
            </a:extLst>
          </p:cNvPr>
          <p:cNvCxnSpPr>
            <a:cxnSpLocks/>
          </p:cNvCxnSpPr>
          <p:nvPr/>
        </p:nvCxnSpPr>
        <p:spPr>
          <a:xfrm>
            <a:off x="6915353" y="1622661"/>
            <a:ext cx="314352" cy="1675715"/>
          </a:xfrm>
          <a:prstGeom prst="line">
            <a:avLst/>
          </a:prstGeom>
          <a:ln w="19050">
            <a:prstDash val="lgDashDot"/>
          </a:ln>
        </p:spPr>
        <p:style>
          <a:lnRef idx="1">
            <a:schemeClr val="accent1"/>
          </a:lnRef>
          <a:fillRef idx="0">
            <a:schemeClr val="accent1"/>
          </a:fillRef>
          <a:effectRef idx="0">
            <a:schemeClr val="accent1"/>
          </a:effectRef>
          <a:fontRef idx="minor">
            <a:schemeClr val="tx1"/>
          </a:fontRef>
        </p:style>
      </p:cxnSp>
      <p:sp>
        <p:nvSpPr>
          <p:cNvPr id="75" name="TextBox 74">
            <a:extLst>
              <a:ext uri="{FF2B5EF4-FFF2-40B4-BE49-F238E27FC236}">
                <a16:creationId xmlns:a16="http://schemas.microsoft.com/office/drawing/2014/main" id="{001DDEC2-193C-43FB-8E50-5D2DFABDF11F}"/>
              </a:ext>
            </a:extLst>
          </p:cNvPr>
          <p:cNvSpPr txBox="1"/>
          <p:nvPr/>
        </p:nvSpPr>
        <p:spPr>
          <a:xfrm>
            <a:off x="5991422" y="844248"/>
            <a:ext cx="1841735" cy="738664"/>
          </a:xfrm>
          <a:prstGeom prst="rect">
            <a:avLst/>
          </a:prstGeom>
          <a:noFill/>
        </p:spPr>
        <p:txBody>
          <a:bodyPr wrap="square" rtlCol="0">
            <a:spAutoFit/>
          </a:bodyPr>
          <a:lstStyle/>
          <a:p>
            <a:pPr algn="ctr"/>
            <a:r>
              <a:rPr lang="en-US" sz="1400" dirty="0"/>
              <a:t>Liquids tank connected by hose to solids tank</a:t>
            </a:r>
          </a:p>
        </p:txBody>
      </p:sp>
      <p:pic>
        <p:nvPicPr>
          <p:cNvPr id="9" name="Picture 8" descr="A picture containing necklet&#10;&#10;Description automatically generated">
            <a:extLst>
              <a:ext uri="{FF2B5EF4-FFF2-40B4-BE49-F238E27FC236}">
                <a16:creationId xmlns:a16="http://schemas.microsoft.com/office/drawing/2014/main" id="{9F63F980-0B95-4455-ACB3-1535C7EB6EF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53708" y="3209117"/>
            <a:ext cx="1056364" cy="426887"/>
          </a:xfrm>
          <a:prstGeom prst="rect">
            <a:avLst/>
          </a:prstGeom>
        </p:spPr>
      </p:pic>
      <p:pic>
        <p:nvPicPr>
          <p:cNvPr id="77" name="Picture 76" descr="A picture containing necklet&#10;&#10;Description automatically generated">
            <a:extLst>
              <a:ext uri="{FF2B5EF4-FFF2-40B4-BE49-F238E27FC236}">
                <a16:creationId xmlns:a16="http://schemas.microsoft.com/office/drawing/2014/main" id="{D5B116E9-672F-4A51-AC5C-2DFBB25B2A8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V="1">
            <a:off x="6739122" y="4407373"/>
            <a:ext cx="982242" cy="485061"/>
          </a:xfrm>
          <a:prstGeom prst="rect">
            <a:avLst/>
          </a:prstGeom>
        </p:spPr>
      </p:pic>
      <p:cxnSp>
        <p:nvCxnSpPr>
          <p:cNvPr id="78" name="Straight Connector 77">
            <a:extLst>
              <a:ext uri="{FF2B5EF4-FFF2-40B4-BE49-F238E27FC236}">
                <a16:creationId xmlns:a16="http://schemas.microsoft.com/office/drawing/2014/main" id="{E3A3F796-34F2-40D2-BAED-379322AED9A2}"/>
              </a:ext>
            </a:extLst>
          </p:cNvPr>
          <p:cNvCxnSpPr>
            <a:cxnSpLocks/>
          </p:cNvCxnSpPr>
          <p:nvPr/>
        </p:nvCxnSpPr>
        <p:spPr>
          <a:xfrm flipH="1">
            <a:off x="5871997" y="2236006"/>
            <a:ext cx="314352" cy="0"/>
          </a:xfrm>
          <a:prstGeom prst="line">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A130901D-D01E-4C1A-BE4D-2185A0CA26EF}"/>
              </a:ext>
            </a:extLst>
          </p:cNvPr>
          <p:cNvCxnSpPr>
            <a:cxnSpLocks/>
          </p:cNvCxnSpPr>
          <p:nvPr/>
        </p:nvCxnSpPr>
        <p:spPr>
          <a:xfrm flipH="1">
            <a:off x="8293818" y="2231451"/>
            <a:ext cx="314352" cy="0"/>
          </a:xfrm>
          <a:prstGeom prst="line">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58" name="Straight Arrow Connector 57">
            <a:extLst>
              <a:ext uri="{FF2B5EF4-FFF2-40B4-BE49-F238E27FC236}">
                <a16:creationId xmlns:a16="http://schemas.microsoft.com/office/drawing/2014/main" id="{B7EA9B81-CABA-4223-B94E-9CF8357A400C}"/>
              </a:ext>
            </a:extLst>
          </p:cNvPr>
          <p:cNvCxnSpPr>
            <a:cxnSpLocks/>
          </p:cNvCxnSpPr>
          <p:nvPr/>
        </p:nvCxnSpPr>
        <p:spPr>
          <a:xfrm>
            <a:off x="5099164" y="2205735"/>
            <a:ext cx="1232260" cy="733645"/>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sp>
        <p:nvSpPr>
          <p:cNvPr id="68" name="Footer Placeholder 4">
            <a:extLst>
              <a:ext uri="{FF2B5EF4-FFF2-40B4-BE49-F238E27FC236}">
                <a16:creationId xmlns:a16="http://schemas.microsoft.com/office/drawing/2014/main" id="{ED5098CA-424C-4BC1-A7F7-341E9F5E5228}"/>
              </a:ext>
            </a:extLst>
          </p:cNvPr>
          <p:cNvSpPr>
            <a:spLocks noGrp="1"/>
          </p:cNvSpPr>
          <p:nvPr>
            <p:ph type="ftr" sz="quarter" idx="11"/>
          </p:nvPr>
        </p:nvSpPr>
        <p:spPr>
          <a:xfrm>
            <a:off x="-94247" y="6221627"/>
            <a:ext cx="6451398" cy="365125"/>
          </a:xfrm>
        </p:spPr>
        <p:txBody>
          <a:bodyPr vert="horz" lIns="91440" tIns="45720" rIns="91440" bIns="45720" rtlCol="0" anchor="ctr">
            <a:noAutofit/>
          </a:bodyPr>
          <a:lstStyle/>
          <a:p>
            <a:pPr defTabSz="457200">
              <a:spcAft>
                <a:spcPts val="600"/>
              </a:spcAft>
            </a:pPr>
            <a:r>
              <a:rPr lang="en-US" sz="1800" kern="1200" dirty="0">
                <a:solidFill>
                  <a:schemeClr val="tx1">
                    <a:alpha val="80000"/>
                  </a:schemeClr>
                </a:solidFill>
                <a:latin typeface="+mn-lt"/>
                <a:ea typeface="+mn-ea"/>
                <a:cs typeface="+mn-cs"/>
              </a:rPr>
              <a:t>Spring 2021 </a:t>
            </a:r>
            <a:r>
              <a:rPr lang="en-US" sz="1800" dirty="0">
                <a:solidFill>
                  <a:schemeClr val="tx1">
                    <a:alpha val="80000"/>
                  </a:schemeClr>
                </a:solidFill>
              </a:rPr>
              <a:t>semester offer, </a:t>
            </a:r>
            <a:r>
              <a:rPr lang="en-US" sz="1800" kern="1200" dirty="0">
                <a:solidFill>
                  <a:schemeClr val="tx1">
                    <a:alpha val="80000"/>
                  </a:schemeClr>
                </a:solidFill>
                <a:latin typeface="+mn-lt"/>
                <a:ea typeface="+mn-ea"/>
                <a:cs typeface="+mn-cs"/>
              </a:rPr>
              <a:t>Richard Davids, </a:t>
            </a:r>
            <a:r>
              <a:rPr lang="en-US" sz="1800" dirty="0">
                <a:solidFill>
                  <a:schemeClr val="tx1">
                    <a:alpha val="80000"/>
                  </a:schemeClr>
                </a:solidFill>
              </a:rPr>
              <a:t>Sponsor</a:t>
            </a:r>
            <a:endParaRPr lang="en-US" sz="1800" kern="1200" dirty="0">
              <a:solidFill>
                <a:schemeClr val="tx1">
                  <a:alpha val="80000"/>
                </a:schemeClr>
              </a:solidFill>
              <a:latin typeface="+mn-lt"/>
              <a:ea typeface="+mn-ea"/>
              <a:cs typeface="+mn-cs"/>
            </a:endParaRPr>
          </a:p>
        </p:txBody>
      </p:sp>
      <p:sp>
        <p:nvSpPr>
          <p:cNvPr id="84" name="TextBox 83">
            <a:extLst>
              <a:ext uri="{FF2B5EF4-FFF2-40B4-BE49-F238E27FC236}">
                <a16:creationId xmlns:a16="http://schemas.microsoft.com/office/drawing/2014/main" id="{471DC1CF-DEF6-41D4-8EFA-4D5B95CF5CC9}"/>
              </a:ext>
            </a:extLst>
          </p:cNvPr>
          <p:cNvSpPr txBox="1"/>
          <p:nvPr/>
        </p:nvSpPr>
        <p:spPr>
          <a:xfrm>
            <a:off x="4111606" y="2989245"/>
            <a:ext cx="1270134" cy="523220"/>
          </a:xfrm>
          <a:prstGeom prst="rect">
            <a:avLst/>
          </a:prstGeom>
          <a:noFill/>
        </p:spPr>
        <p:txBody>
          <a:bodyPr wrap="square" rtlCol="0">
            <a:spAutoFit/>
          </a:bodyPr>
          <a:lstStyle/>
          <a:p>
            <a:pPr algn="ctr"/>
            <a:r>
              <a:rPr lang="en-US" sz="1400" dirty="0"/>
              <a:t>Cutout or keyhole</a:t>
            </a:r>
          </a:p>
        </p:txBody>
      </p:sp>
      <p:pic>
        <p:nvPicPr>
          <p:cNvPr id="8" name="Picture 7" descr="A picture containing case, accessory&#10;&#10;Description automatically generated">
            <a:extLst>
              <a:ext uri="{FF2B5EF4-FFF2-40B4-BE49-F238E27FC236}">
                <a16:creationId xmlns:a16="http://schemas.microsoft.com/office/drawing/2014/main" id="{7D049F53-F6A0-4591-A357-6B102D49A87E}"/>
              </a:ext>
            </a:extLst>
          </p:cNvPr>
          <p:cNvPicPr>
            <a:picLocks noChangeAspect="1"/>
          </p:cNvPicPr>
          <p:nvPr/>
        </p:nvPicPr>
        <p:blipFill>
          <a:blip r:embed="rId3">
            <a:alphaModFix amt="44000"/>
            <a:extLst>
              <a:ext uri="{28A0092B-C50C-407E-A947-70E740481C1C}">
                <a14:useLocalDpi xmlns:a14="http://schemas.microsoft.com/office/drawing/2010/main" val="0"/>
              </a:ext>
            </a:extLst>
          </a:blip>
          <a:stretch>
            <a:fillRect/>
          </a:stretch>
        </p:blipFill>
        <p:spPr>
          <a:xfrm rot="16200000">
            <a:off x="5315528" y="2754479"/>
            <a:ext cx="3479756" cy="2432880"/>
          </a:xfrm>
          <a:prstGeom prst="rect">
            <a:avLst/>
          </a:prstGeom>
        </p:spPr>
      </p:pic>
      <p:sp>
        <p:nvSpPr>
          <p:cNvPr id="12" name="Rectangle: Rounded Corners 11">
            <a:extLst>
              <a:ext uri="{FF2B5EF4-FFF2-40B4-BE49-F238E27FC236}">
                <a16:creationId xmlns:a16="http://schemas.microsoft.com/office/drawing/2014/main" id="{C2F13CF2-9CDF-4CAF-94BD-A8241F4143F1}"/>
              </a:ext>
            </a:extLst>
          </p:cNvPr>
          <p:cNvSpPr/>
          <p:nvPr/>
        </p:nvSpPr>
        <p:spPr>
          <a:xfrm>
            <a:off x="6549665" y="3814422"/>
            <a:ext cx="1069616" cy="445105"/>
          </a:xfrm>
          <a:prstGeom prst="roundRect">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85" name="Straight Arrow Connector 84">
            <a:extLst>
              <a:ext uri="{FF2B5EF4-FFF2-40B4-BE49-F238E27FC236}">
                <a16:creationId xmlns:a16="http://schemas.microsoft.com/office/drawing/2014/main" id="{1B6AFABC-6AF7-4504-8ED4-7C3D965A6A5E}"/>
              </a:ext>
            </a:extLst>
          </p:cNvPr>
          <p:cNvCxnSpPr>
            <a:cxnSpLocks/>
          </p:cNvCxnSpPr>
          <p:nvPr/>
        </p:nvCxnSpPr>
        <p:spPr>
          <a:xfrm>
            <a:off x="5008678" y="3291289"/>
            <a:ext cx="1564426" cy="566886"/>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sp>
        <p:nvSpPr>
          <p:cNvPr id="82" name="Rectangle: Rounded Corners 81">
            <a:extLst>
              <a:ext uri="{FF2B5EF4-FFF2-40B4-BE49-F238E27FC236}">
                <a16:creationId xmlns:a16="http://schemas.microsoft.com/office/drawing/2014/main" id="{A387E3D0-0C23-4627-A5CB-48196B2DB11C}"/>
              </a:ext>
            </a:extLst>
          </p:cNvPr>
          <p:cNvSpPr/>
          <p:nvPr/>
        </p:nvSpPr>
        <p:spPr>
          <a:xfrm>
            <a:off x="6905526" y="5700093"/>
            <a:ext cx="309782" cy="153458"/>
          </a:xfrm>
          <a:prstGeom prst="round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Rounded Corners 82">
            <a:extLst>
              <a:ext uri="{FF2B5EF4-FFF2-40B4-BE49-F238E27FC236}">
                <a16:creationId xmlns:a16="http://schemas.microsoft.com/office/drawing/2014/main" id="{6665E007-23E7-411B-8E6F-BC1CA794254F}"/>
              </a:ext>
            </a:extLst>
          </p:cNvPr>
          <p:cNvSpPr/>
          <p:nvPr/>
        </p:nvSpPr>
        <p:spPr>
          <a:xfrm>
            <a:off x="7247759" y="5696832"/>
            <a:ext cx="309782" cy="153458"/>
          </a:xfrm>
          <a:prstGeom prst="round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Rounded Corners 85">
            <a:extLst>
              <a:ext uri="{FF2B5EF4-FFF2-40B4-BE49-F238E27FC236}">
                <a16:creationId xmlns:a16="http://schemas.microsoft.com/office/drawing/2014/main" id="{87956DF5-769C-4239-A92A-D621ADF189B6}"/>
              </a:ext>
            </a:extLst>
          </p:cNvPr>
          <p:cNvSpPr/>
          <p:nvPr/>
        </p:nvSpPr>
        <p:spPr>
          <a:xfrm>
            <a:off x="7589992" y="5693571"/>
            <a:ext cx="309782" cy="153458"/>
          </a:xfrm>
          <a:prstGeom prst="round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Rectangle: Rounded Corners 86">
            <a:extLst>
              <a:ext uri="{FF2B5EF4-FFF2-40B4-BE49-F238E27FC236}">
                <a16:creationId xmlns:a16="http://schemas.microsoft.com/office/drawing/2014/main" id="{11064E88-2E71-44FC-9EE6-C117621F4475}"/>
              </a:ext>
            </a:extLst>
          </p:cNvPr>
          <p:cNvSpPr/>
          <p:nvPr/>
        </p:nvSpPr>
        <p:spPr>
          <a:xfrm>
            <a:off x="7932225" y="5690310"/>
            <a:ext cx="309782" cy="153458"/>
          </a:xfrm>
          <a:prstGeom prst="round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0" name="Straight Arrow Connector 79">
            <a:extLst>
              <a:ext uri="{FF2B5EF4-FFF2-40B4-BE49-F238E27FC236}">
                <a16:creationId xmlns:a16="http://schemas.microsoft.com/office/drawing/2014/main" id="{914A88EE-39D7-437A-B097-2B91F0075A93}"/>
              </a:ext>
            </a:extLst>
          </p:cNvPr>
          <p:cNvCxnSpPr>
            <a:cxnSpLocks/>
          </p:cNvCxnSpPr>
          <p:nvPr/>
        </p:nvCxnSpPr>
        <p:spPr>
          <a:xfrm flipH="1">
            <a:off x="8713211" y="3710240"/>
            <a:ext cx="594454" cy="377757"/>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cxnSp>
        <p:nvCxnSpPr>
          <p:cNvPr id="81" name="Straight Arrow Connector 80">
            <a:extLst>
              <a:ext uri="{FF2B5EF4-FFF2-40B4-BE49-F238E27FC236}">
                <a16:creationId xmlns:a16="http://schemas.microsoft.com/office/drawing/2014/main" id="{ED3F43AA-96A6-4A90-8E9A-912C48E99009}"/>
              </a:ext>
            </a:extLst>
          </p:cNvPr>
          <p:cNvCxnSpPr>
            <a:cxnSpLocks/>
          </p:cNvCxnSpPr>
          <p:nvPr/>
        </p:nvCxnSpPr>
        <p:spPr>
          <a:xfrm flipV="1">
            <a:off x="6145551" y="5984814"/>
            <a:ext cx="2258637" cy="1"/>
          </a:xfrm>
          <a:prstGeom prst="straightConnector1">
            <a:avLst/>
          </a:prstGeom>
          <a:ln w="12700">
            <a:headEnd type="triangle"/>
            <a:tailEnd type="triangle"/>
          </a:ln>
        </p:spPr>
        <p:style>
          <a:lnRef idx="1">
            <a:schemeClr val="accent1"/>
          </a:lnRef>
          <a:fillRef idx="0">
            <a:schemeClr val="accent1"/>
          </a:fillRef>
          <a:effectRef idx="0">
            <a:schemeClr val="accent1"/>
          </a:effectRef>
          <a:fontRef idx="minor">
            <a:schemeClr val="tx1"/>
          </a:fontRef>
        </p:style>
      </p:cxnSp>
      <p:sp>
        <p:nvSpPr>
          <p:cNvPr id="88" name="TextBox 87">
            <a:extLst>
              <a:ext uri="{FF2B5EF4-FFF2-40B4-BE49-F238E27FC236}">
                <a16:creationId xmlns:a16="http://schemas.microsoft.com/office/drawing/2014/main" id="{BD11320F-7DE7-44F1-8595-769C263BEB74}"/>
              </a:ext>
            </a:extLst>
          </p:cNvPr>
          <p:cNvSpPr txBox="1"/>
          <p:nvPr/>
        </p:nvSpPr>
        <p:spPr>
          <a:xfrm>
            <a:off x="6712700" y="5924046"/>
            <a:ext cx="1107996" cy="307777"/>
          </a:xfrm>
          <a:prstGeom prst="rect">
            <a:avLst/>
          </a:prstGeom>
          <a:noFill/>
        </p:spPr>
        <p:txBody>
          <a:bodyPr wrap="none" rtlCol="0">
            <a:spAutoFit/>
          </a:bodyPr>
          <a:lstStyle/>
          <a:p>
            <a:r>
              <a:rPr lang="en-US" sz="1400" dirty="0"/>
              <a:t>36 inch wide</a:t>
            </a:r>
          </a:p>
        </p:txBody>
      </p:sp>
      <p:sp>
        <p:nvSpPr>
          <p:cNvPr id="11" name="Oval 10">
            <a:extLst>
              <a:ext uri="{FF2B5EF4-FFF2-40B4-BE49-F238E27FC236}">
                <a16:creationId xmlns:a16="http://schemas.microsoft.com/office/drawing/2014/main" id="{C64DB54D-5A92-4DBC-9097-7B07C56287A4}"/>
              </a:ext>
            </a:extLst>
          </p:cNvPr>
          <p:cNvSpPr/>
          <p:nvPr/>
        </p:nvSpPr>
        <p:spPr>
          <a:xfrm>
            <a:off x="7619281" y="2585945"/>
            <a:ext cx="102083" cy="6189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a:extLst>
              <a:ext uri="{FF2B5EF4-FFF2-40B4-BE49-F238E27FC236}">
                <a16:creationId xmlns:a16="http://schemas.microsoft.com/office/drawing/2014/main" id="{173BC27F-3317-426E-BC34-7264B83ECEE6}"/>
              </a:ext>
            </a:extLst>
          </p:cNvPr>
          <p:cNvSpPr/>
          <p:nvPr/>
        </p:nvSpPr>
        <p:spPr>
          <a:xfrm>
            <a:off x="7637725" y="5388358"/>
            <a:ext cx="102083" cy="6189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TextBox 65">
            <a:extLst>
              <a:ext uri="{FF2B5EF4-FFF2-40B4-BE49-F238E27FC236}">
                <a16:creationId xmlns:a16="http://schemas.microsoft.com/office/drawing/2014/main" id="{88F97AAF-4BD8-4139-B665-91EE910B242C}"/>
              </a:ext>
            </a:extLst>
          </p:cNvPr>
          <p:cNvSpPr txBox="1"/>
          <p:nvPr/>
        </p:nvSpPr>
        <p:spPr>
          <a:xfrm>
            <a:off x="9496562" y="2197101"/>
            <a:ext cx="1371775" cy="738664"/>
          </a:xfrm>
          <a:prstGeom prst="rect">
            <a:avLst/>
          </a:prstGeom>
          <a:noFill/>
        </p:spPr>
        <p:txBody>
          <a:bodyPr wrap="square" rtlCol="0">
            <a:spAutoFit/>
          </a:bodyPr>
          <a:lstStyle/>
          <a:p>
            <a:r>
              <a:rPr lang="en-US" sz="1400" dirty="0"/>
              <a:t>Pegs hold rubber sanplat (2 places)</a:t>
            </a:r>
          </a:p>
        </p:txBody>
      </p:sp>
      <p:cxnSp>
        <p:nvCxnSpPr>
          <p:cNvPr id="67" name="Straight Arrow Connector 66">
            <a:extLst>
              <a:ext uri="{FF2B5EF4-FFF2-40B4-BE49-F238E27FC236}">
                <a16:creationId xmlns:a16="http://schemas.microsoft.com/office/drawing/2014/main" id="{AD99D22F-1C87-4CBD-9E96-E1B24766DCBC}"/>
              </a:ext>
            </a:extLst>
          </p:cNvPr>
          <p:cNvCxnSpPr>
            <a:cxnSpLocks/>
          </p:cNvCxnSpPr>
          <p:nvPr/>
        </p:nvCxnSpPr>
        <p:spPr>
          <a:xfrm flipH="1">
            <a:off x="7760542" y="2539387"/>
            <a:ext cx="1738479" cy="69472"/>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sp>
        <p:nvSpPr>
          <p:cNvPr id="15" name="Oval 14">
            <a:extLst>
              <a:ext uri="{FF2B5EF4-FFF2-40B4-BE49-F238E27FC236}">
                <a16:creationId xmlns:a16="http://schemas.microsoft.com/office/drawing/2014/main" id="{F12ECBB5-5ED0-4986-93EF-92F80461A38E}"/>
              </a:ext>
            </a:extLst>
          </p:cNvPr>
          <p:cNvSpPr/>
          <p:nvPr/>
        </p:nvSpPr>
        <p:spPr>
          <a:xfrm>
            <a:off x="6563293" y="3720544"/>
            <a:ext cx="994247" cy="623678"/>
          </a:xfrm>
          <a:prstGeom prst="ellipse">
            <a:avLst/>
          </a:prstGeom>
          <a:solidFill>
            <a:schemeClr val="tx2">
              <a:lumMod val="40000"/>
              <a:lumOff val="60000"/>
            </a:schemeClr>
          </a:solidFill>
          <a:ln>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9" name="TextBox 88">
            <a:extLst>
              <a:ext uri="{FF2B5EF4-FFF2-40B4-BE49-F238E27FC236}">
                <a16:creationId xmlns:a16="http://schemas.microsoft.com/office/drawing/2014/main" id="{E6639D4E-8C28-4C65-A9BE-C4F78F6BDAE3}"/>
              </a:ext>
            </a:extLst>
          </p:cNvPr>
          <p:cNvSpPr txBox="1"/>
          <p:nvPr/>
        </p:nvSpPr>
        <p:spPr>
          <a:xfrm>
            <a:off x="9352702" y="4386719"/>
            <a:ext cx="817296" cy="738664"/>
          </a:xfrm>
          <a:prstGeom prst="rect">
            <a:avLst/>
          </a:prstGeom>
          <a:noFill/>
        </p:spPr>
        <p:txBody>
          <a:bodyPr wrap="square" rtlCol="0">
            <a:spAutoFit/>
          </a:bodyPr>
          <a:lstStyle/>
          <a:p>
            <a:r>
              <a:rPr lang="en-US" sz="1400" dirty="0"/>
              <a:t>Plastic sanplat insert</a:t>
            </a:r>
          </a:p>
        </p:txBody>
      </p:sp>
      <p:cxnSp>
        <p:nvCxnSpPr>
          <p:cNvPr id="90" name="Straight Arrow Connector 89">
            <a:extLst>
              <a:ext uri="{FF2B5EF4-FFF2-40B4-BE49-F238E27FC236}">
                <a16:creationId xmlns:a16="http://schemas.microsoft.com/office/drawing/2014/main" id="{E7C34E65-2502-4649-B94F-48A4CD65B28D}"/>
              </a:ext>
            </a:extLst>
          </p:cNvPr>
          <p:cNvCxnSpPr>
            <a:cxnSpLocks/>
            <a:endCxn id="15" idx="6"/>
          </p:cNvCxnSpPr>
          <p:nvPr/>
        </p:nvCxnSpPr>
        <p:spPr>
          <a:xfrm flipH="1" flipV="1">
            <a:off x="7557540" y="4032383"/>
            <a:ext cx="1789338" cy="664240"/>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021925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9C601B-7995-4C19-AA48-2FD44CE9FF26}"/>
              </a:ext>
            </a:extLst>
          </p:cNvPr>
          <p:cNvSpPr>
            <a:spLocks noGrp="1"/>
          </p:cNvSpPr>
          <p:nvPr>
            <p:ph type="title"/>
          </p:nvPr>
        </p:nvSpPr>
        <p:spPr>
          <a:xfrm>
            <a:off x="1031676" y="229578"/>
            <a:ext cx="10515600" cy="1325563"/>
          </a:xfrm>
        </p:spPr>
        <p:txBody>
          <a:bodyPr/>
          <a:lstStyle/>
          <a:p>
            <a:r>
              <a:rPr lang="en-US" dirty="0"/>
              <a:t>Sit Option </a:t>
            </a:r>
          </a:p>
        </p:txBody>
      </p:sp>
      <p:sp>
        <p:nvSpPr>
          <p:cNvPr id="3" name="Content Placeholder 2">
            <a:extLst>
              <a:ext uri="{FF2B5EF4-FFF2-40B4-BE49-F238E27FC236}">
                <a16:creationId xmlns:a16="http://schemas.microsoft.com/office/drawing/2014/main" id="{416690EB-BECF-4398-B861-E92CD0913379}"/>
              </a:ext>
            </a:extLst>
          </p:cNvPr>
          <p:cNvSpPr>
            <a:spLocks noGrp="1"/>
          </p:cNvSpPr>
          <p:nvPr>
            <p:ph idx="1"/>
          </p:nvPr>
        </p:nvSpPr>
        <p:spPr>
          <a:xfrm>
            <a:off x="601662" y="1364453"/>
            <a:ext cx="4407822" cy="4823405"/>
          </a:xfrm>
        </p:spPr>
        <p:txBody>
          <a:bodyPr>
            <a:normAutofit fontScale="62500" lnSpcReduction="20000"/>
          </a:bodyPr>
          <a:lstStyle/>
          <a:p>
            <a:r>
              <a:rPr lang="en-US" sz="2400" dirty="0"/>
              <a:t>Base pallet is 4’x7’x 1/2” OSB.</a:t>
            </a:r>
          </a:p>
          <a:p>
            <a:r>
              <a:rPr lang="en-US" sz="2400" dirty="0"/>
              <a:t>Roof pallet is 4’x7’x3/8” OSB.</a:t>
            </a:r>
          </a:p>
          <a:p>
            <a:r>
              <a:rPr lang="en-US" sz="2400" dirty="0"/>
              <a:t>2x4 PT spacers in base.</a:t>
            </a:r>
          </a:p>
          <a:p>
            <a:r>
              <a:rPr lang="en-US" sz="2400" dirty="0"/>
              <a:t>2x2 PT spacers in roof.</a:t>
            </a:r>
          </a:p>
          <a:p>
            <a:r>
              <a:rPr lang="en-US" sz="2400" dirty="0"/>
              <a:t>Posts are 84“ long x 4” diameter sewer pipes.</a:t>
            </a:r>
          </a:p>
          <a:p>
            <a:r>
              <a:rPr lang="en-US" sz="2400" dirty="0"/>
              <a:t>70” slots in posts for wall panels.</a:t>
            </a:r>
          </a:p>
          <a:p>
            <a:r>
              <a:rPr lang="en-US" sz="2400" dirty="0"/>
              <a:t>Walls are ½“ or 3/8” OSB.</a:t>
            </a:r>
          </a:p>
          <a:p>
            <a:r>
              <a:rPr lang="en-US" sz="2400" dirty="0"/>
              <a:t>Hinge door to remove solid tank.</a:t>
            </a:r>
          </a:p>
          <a:p>
            <a:r>
              <a:rPr lang="en-US" sz="2400" dirty="0"/>
              <a:t>Waste cuts for toilet seat, step.</a:t>
            </a:r>
          </a:p>
          <a:p>
            <a:r>
              <a:rPr lang="en-US" sz="2400" dirty="0"/>
              <a:t>9-inch-wide / high step.</a:t>
            </a:r>
          </a:p>
          <a:p>
            <a:r>
              <a:rPr lang="en-US" sz="2400" dirty="0"/>
              <a:t>Standard toilet seat attached to top of toilet box.</a:t>
            </a:r>
          </a:p>
          <a:p>
            <a:r>
              <a:rPr lang="en-US" sz="2400" dirty="0"/>
              <a:t>Toilet box bolted to back panel.</a:t>
            </a:r>
          </a:p>
          <a:p>
            <a:r>
              <a:rPr lang="en-US" sz="2400" dirty="0"/>
              <a:t>Step bolted to toilet box.</a:t>
            </a:r>
          </a:p>
          <a:p>
            <a:r>
              <a:rPr lang="en-US" sz="2400" dirty="0"/>
              <a:t>Solid waste hose is a hard connection.</a:t>
            </a:r>
          </a:p>
          <a:p>
            <a:r>
              <a:rPr lang="en-US" sz="2400" dirty="0"/>
              <a:t>Solid waste drum slides in and out.</a:t>
            </a:r>
          </a:p>
          <a:p>
            <a:r>
              <a:rPr lang="en-US" sz="2400" dirty="0"/>
              <a:t>Liquid waste drum disconnects.</a:t>
            </a:r>
          </a:p>
        </p:txBody>
      </p:sp>
      <p:sp>
        <p:nvSpPr>
          <p:cNvPr id="51" name="TextBox 50">
            <a:extLst>
              <a:ext uri="{FF2B5EF4-FFF2-40B4-BE49-F238E27FC236}">
                <a16:creationId xmlns:a16="http://schemas.microsoft.com/office/drawing/2014/main" id="{DF054C46-880B-4A26-9138-B8837023A793}"/>
              </a:ext>
            </a:extLst>
          </p:cNvPr>
          <p:cNvSpPr txBox="1"/>
          <p:nvPr/>
        </p:nvSpPr>
        <p:spPr>
          <a:xfrm>
            <a:off x="4074145" y="1802368"/>
            <a:ext cx="1323999" cy="523220"/>
          </a:xfrm>
          <a:prstGeom prst="rect">
            <a:avLst/>
          </a:prstGeom>
          <a:noFill/>
        </p:spPr>
        <p:txBody>
          <a:bodyPr wrap="square" rtlCol="0">
            <a:spAutoFit/>
          </a:bodyPr>
          <a:lstStyle/>
          <a:p>
            <a:pPr algn="ctr"/>
            <a:r>
              <a:rPr lang="en-US" sz="1400" dirty="0"/>
              <a:t>Western toilet seat</a:t>
            </a:r>
          </a:p>
        </p:txBody>
      </p:sp>
      <p:sp>
        <p:nvSpPr>
          <p:cNvPr id="10" name="Slide Number Placeholder 9">
            <a:extLst>
              <a:ext uri="{FF2B5EF4-FFF2-40B4-BE49-F238E27FC236}">
                <a16:creationId xmlns:a16="http://schemas.microsoft.com/office/drawing/2014/main" id="{76A8EF89-2569-48A5-A848-756C0E2D6FAA}"/>
              </a:ext>
            </a:extLst>
          </p:cNvPr>
          <p:cNvSpPr>
            <a:spLocks noGrp="1"/>
          </p:cNvSpPr>
          <p:nvPr>
            <p:ph type="sldNum" sz="quarter" idx="12"/>
          </p:nvPr>
        </p:nvSpPr>
        <p:spPr>
          <a:xfrm>
            <a:off x="10901277" y="6359458"/>
            <a:ext cx="424710" cy="365125"/>
          </a:xfrm>
        </p:spPr>
        <p:txBody>
          <a:bodyPr/>
          <a:lstStyle/>
          <a:p>
            <a:fld id="{90359C1A-16B7-4D00-8295-87618168F1EC}" type="slidenum">
              <a:rPr lang="en-US" sz="1800" b="1" smtClean="0"/>
              <a:t>7</a:t>
            </a:fld>
            <a:endParaRPr lang="en-US" sz="1800" b="1" dirty="0"/>
          </a:p>
        </p:txBody>
      </p:sp>
      <p:sp>
        <p:nvSpPr>
          <p:cNvPr id="82" name="Footer Placeholder 4">
            <a:extLst>
              <a:ext uri="{FF2B5EF4-FFF2-40B4-BE49-F238E27FC236}">
                <a16:creationId xmlns:a16="http://schemas.microsoft.com/office/drawing/2014/main" id="{25290E43-DBD1-4B43-A467-A3AB2B41390D}"/>
              </a:ext>
            </a:extLst>
          </p:cNvPr>
          <p:cNvSpPr>
            <a:spLocks noGrp="1"/>
          </p:cNvSpPr>
          <p:nvPr>
            <p:ph type="ftr" sz="quarter" idx="11"/>
          </p:nvPr>
        </p:nvSpPr>
        <p:spPr>
          <a:xfrm>
            <a:off x="-94247" y="6221627"/>
            <a:ext cx="6451398" cy="365125"/>
          </a:xfrm>
        </p:spPr>
        <p:txBody>
          <a:bodyPr vert="horz" lIns="91440" tIns="45720" rIns="91440" bIns="45720" rtlCol="0" anchor="ctr">
            <a:noAutofit/>
          </a:bodyPr>
          <a:lstStyle/>
          <a:p>
            <a:pPr defTabSz="457200">
              <a:spcAft>
                <a:spcPts val="600"/>
              </a:spcAft>
            </a:pPr>
            <a:r>
              <a:rPr lang="en-US" sz="1800" kern="1200" dirty="0">
                <a:solidFill>
                  <a:schemeClr val="tx1">
                    <a:alpha val="80000"/>
                  </a:schemeClr>
                </a:solidFill>
                <a:latin typeface="+mn-lt"/>
                <a:ea typeface="+mn-ea"/>
                <a:cs typeface="+mn-cs"/>
              </a:rPr>
              <a:t>Spring 2021 </a:t>
            </a:r>
            <a:r>
              <a:rPr lang="en-US" sz="1800" dirty="0">
                <a:solidFill>
                  <a:schemeClr val="tx1">
                    <a:alpha val="80000"/>
                  </a:schemeClr>
                </a:solidFill>
              </a:rPr>
              <a:t>semester offer, </a:t>
            </a:r>
            <a:r>
              <a:rPr lang="en-US" sz="1800" kern="1200" dirty="0">
                <a:solidFill>
                  <a:schemeClr val="tx1">
                    <a:alpha val="80000"/>
                  </a:schemeClr>
                </a:solidFill>
                <a:latin typeface="+mn-lt"/>
                <a:ea typeface="+mn-ea"/>
                <a:cs typeface="+mn-cs"/>
              </a:rPr>
              <a:t>Richard Davids, </a:t>
            </a:r>
            <a:r>
              <a:rPr lang="en-US" sz="1800" dirty="0">
                <a:solidFill>
                  <a:schemeClr val="tx1">
                    <a:alpha val="80000"/>
                  </a:schemeClr>
                </a:solidFill>
              </a:rPr>
              <a:t>Sponsor</a:t>
            </a:r>
            <a:endParaRPr lang="en-US" sz="1800" kern="1200" dirty="0">
              <a:solidFill>
                <a:schemeClr val="tx1">
                  <a:alpha val="80000"/>
                </a:schemeClr>
              </a:solidFill>
              <a:latin typeface="+mn-lt"/>
              <a:ea typeface="+mn-ea"/>
              <a:cs typeface="+mn-cs"/>
            </a:endParaRPr>
          </a:p>
        </p:txBody>
      </p:sp>
      <p:sp>
        <p:nvSpPr>
          <p:cNvPr id="91" name="Rectangle 90">
            <a:extLst>
              <a:ext uri="{FF2B5EF4-FFF2-40B4-BE49-F238E27FC236}">
                <a16:creationId xmlns:a16="http://schemas.microsoft.com/office/drawing/2014/main" id="{6DC01BA3-3957-49AA-A7FA-F463DF016BF9}"/>
              </a:ext>
            </a:extLst>
          </p:cNvPr>
          <p:cNvSpPr/>
          <p:nvPr/>
        </p:nvSpPr>
        <p:spPr>
          <a:xfrm>
            <a:off x="5594838" y="1942178"/>
            <a:ext cx="3387688" cy="4219899"/>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2" name="Oval 91">
            <a:extLst>
              <a:ext uri="{FF2B5EF4-FFF2-40B4-BE49-F238E27FC236}">
                <a16:creationId xmlns:a16="http://schemas.microsoft.com/office/drawing/2014/main" id="{56AAC55F-70FF-4E24-AF1D-00840928568C}"/>
              </a:ext>
            </a:extLst>
          </p:cNvPr>
          <p:cNvSpPr/>
          <p:nvPr/>
        </p:nvSpPr>
        <p:spPr>
          <a:xfrm>
            <a:off x="5679215" y="2062496"/>
            <a:ext cx="385565" cy="358187"/>
          </a:xfrm>
          <a:prstGeom prst="ellipse">
            <a:avLst/>
          </a:prstGeom>
          <a:noFill/>
          <a:ln w="28575">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TextBox 93">
            <a:extLst>
              <a:ext uri="{FF2B5EF4-FFF2-40B4-BE49-F238E27FC236}">
                <a16:creationId xmlns:a16="http://schemas.microsoft.com/office/drawing/2014/main" id="{499BEE0F-2A5B-4110-A091-C8B6A658CF85}"/>
              </a:ext>
            </a:extLst>
          </p:cNvPr>
          <p:cNvSpPr txBox="1"/>
          <p:nvPr/>
        </p:nvSpPr>
        <p:spPr>
          <a:xfrm>
            <a:off x="7940014" y="1268226"/>
            <a:ext cx="1593225" cy="523220"/>
          </a:xfrm>
          <a:prstGeom prst="rect">
            <a:avLst/>
          </a:prstGeom>
          <a:noFill/>
        </p:spPr>
        <p:txBody>
          <a:bodyPr wrap="square" rtlCol="0">
            <a:spAutoFit/>
          </a:bodyPr>
          <a:lstStyle/>
          <a:p>
            <a:pPr algn="ctr"/>
            <a:r>
              <a:rPr lang="en-US" sz="1400" dirty="0"/>
              <a:t>30-inch-wide access panel</a:t>
            </a:r>
          </a:p>
        </p:txBody>
      </p:sp>
      <p:sp>
        <p:nvSpPr>
          <p:cNvPr id="95" name="TextBox 94">
            <a:extLst>
              <a:ext uri="{FF2B5EF4-FFF2-40B4-BE49-F238E27FC236}">
                <a16:creationId xmlns:a16="http://schemas.microsoft.com/office/drawing/2014/main" id="{D616AEDE-3650-42E7-9238-6A76AFA95B53}"/>
              </a:ext>
            </a:extLst>
          </p:cNvPr>
          <p:cNvSpPr txBox="1"/>
          <p:nvPr/>
        </p:nvSpPr>
        <p:spPr>
          <a:xfrm>
            <a:off x="4215457" y="4731424"/>
            <a:ext cx="1323999" cy="954107"/>
          </a:xfrm>
          <a:prstGeom prst="rect">
            <a:avLst/>
          </a:prstGeom>
          <a:noFill/>
        </p:spPr>
        <p:txBody>
          <a:bodyPr wrap="square" rtlCol="0">
            <a:spAutoFit/>
          </a:bodyPr>
          <a:lstStyle/>
          <a:p>
            <a:pPr algn="ctr"/>
            <a:r>
              <a:rPr lang="en-US" sz="1400" dirty="0"/>
              <a:t>23-inch-wide x 18-inch-high solid waste drum</a:t>
            </a:r>
          </a:p>
        </p:txBody>
      </p:sp>
      <p:cxnSp>
        <p:nvCxnSpPr>
          <p:cNvPr id="96" name="Straight Arrow Connector 95">
            <a:extLst>
              <a:ext uri="{FF2B5EF4-FFF2-40B4-BE49-F238E27FC236}">
                <a16:creationId xmlns:a16="http://schemas.microsoft.com/office/drawing/2014/main" id="{21207789-0B92-4F8A-B169-47E6D3CB0000}"/>
              </a:ext>
            </a:extLst>
          </p:cNvPr>
          <p:cNvCxnSpPr>
            <a:cxnSpLocks/>
          </p:cNvCxnSpPr>
          <p:nvPr/>
        </p:nvCxnSpPr>
        <p:spPr>
          <a:xfrm>
            <a:off x="5470730" y="1956176"/>
            <a:ext cx="0" cy="4231683"/>
          </a:xfrm>
          <a:prstGeom prst="straightConnector1">
            <a:avLst/>
          </a:prstGeom>
          <a:ln w="1270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97" name="Straight Arrow Connector 96">
            <a:extLst>
              <a:ext uri="{FF2B5EF4-FFF2-40B4-BE49-F238E27FC236}">
                <a16:creationId xmlns:a16="http://schemas.microsoft.com/office/drawing/2014/main" id="{BA43B1EF-A58F-4175-BD83-AF1951AC1DCB}"/>
              </a:ext>
            </a:extLst>
          </p:cNvPr>
          <p:cNvCxnSpPr>
            <a:cxnSpLocks/>
          </p:cNvCxnSpPr>
          <p:nvPr/>
        </p:nvCxnSpPr>
        <p:spPr>
          <a:xfrm flipV="1">
            <a:off x="5594838" y="6327026"/>
            <a:ext cx="3387688" cy="1"/>
          </a:xfrm>
          <a:prstGeom prst="straightConnector1">
            <a:avLst/>
          </a:prstGeom>
          <a:ln w="12700">
            <a:headEnd type="triangle"/>
            <a:tailEnd type="triangle"/>
          </a:ln>
        </p:spPr>
        <p:style>
          <a:lnRef idx="1">
            <a:schemeClr val="accent1"/>
          </a:lnRef>
          <a:fillRef idx="0">
            <a:schemeClr val="accent1"/>
          </a:fillRef>
          <a:effectRef idx="0">
            <a:schemeClr val="accent1"/>
          </a:effectRef>
          <a:fontRef idx="minor">
            <a:schemeClr val="tx1"/>
          </a:fontRef>
        </p:style>
      </p:cxnSp>
      <p:sp>
        <p:nvSpPr>
          <p:cNvPr id="98" name="Rectangle 97">
            <a:extLst>
              <a:ext uri="{FF2B5EF4-FFF2-40B4-BE49-F238E27FC236}">
                <a16:creationId xmlns:a16="http://schemas.microsoft.com/office/drawing/2014/main" id="{6DB50F51-18CA-4819-BB08-9F104D85DFBD}"/>
              </a:ext>
            </a:extLst>
          </p:cNvPr>
          <p:cNvSpPr/>
          <p:nvPr/>
        </p:nvSpPr>
        <p:spPr>
          <a:xfrm>
            <a:off x="5909651" y="2449964"/>
            <a:ext cx="2251380" cy="3228578"/>
          </a:xfrm>
          <a:prstGeom prst="rect">
            <a:avLst/>
          </a:prstGeom>
          <a:noFill/>
          <a:ln w="3810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9" name="TextBox 98">
            <a:extLst>
              <a:ext uri="{FF2B5EF4-FFF2-40B4-BE49-F238E27FC236}">
                <a16:creationId xmlns:a16="http://schemas.microsoft.com/office/drawing/2014/main" id="{7CD67365-AF28-447E-9824-6BF39792BA30}"/>
              </a:ext>
            </a:extLst>
          </p:cNvPr>
          <p:cNvSpPr txBox="1"/>
          <p:nvPr/>
        </p:nvSpPr>
        <p:spPr>
          <a:xfrm>
            <a:off x="7344948" y="6272766"/>
            <a:ext cx="1107996" cy="307777"/>
          </a:xfrm>
          <a:prstGeom prst="rect">
            <a:avLst/>
          </a:prstGeom>
          <a:noFill/>
        </p:spPr>
        <p:txBody>
          <a:bodyPr wrap="none" rtlCol="0">
            <a:spAutoFit/>
          </a:bodyPr>
          <a:lstStyle/>
          <a:p>
            <a:r>
              <a:rPr lang="en-US" sz="1400" dirty="0"/>
              <a:t>48 inch wide</a:t>
            </a:r>
          </a:p>
        </p:txBody>
      </p:sp>
      <p:sp>
        <p:nvSpPr>
          <p:cNvPr id="100" name="TextBox 99">
            <a:extLst>
              <a:ext uri="{FF2B5EF4-FFF2-40B4-BE49-F238E27FC236}">
                <a16:creationId xmlns:a16="http://schemas.microsoft.com/office/drawing/2014/main" id="{C026FCE7-9667-49D1-9653-50FC635714A7}"/>
              </a:ext>
            </a:extLst>
          </p:cNvPr>
          <p:cNvSpPr txBox="1"/>
          <p:nvPr/>
        </p:nvSpPr>
        <p:spPr>
          <a:xfrm rot="16200000">
            <a:off x="4649687" y="3816401"/>
            <a:ext cx="1268296" cy="307777"/>
          </a:xfrm>
          <a:prstGeom prst="rect">
            <a:avLst/>
          </a:prstGeom>
          <a:noFill/>
        </p:spPr>
        <p:txBody>
          <a:bodyPr wrap="none" rtlCol="0">
            <a:spAutoFit/>
          </a:bodyPr>
          <a:lstStyle/>
          <a:p>
            <a:r>
              <a:rPr lang="en-US" sz="1400" dirty="0"/>
              <a:t>48 inches wide</a:t>
            </a:r>
          </a:p>
        </p:txBody>
      </p:sp>
      <p:sp>
        <p:nvSpPr>
          <p:cNvPr id="101" name="Rectangle 100">
            <a:extLst>
              <a:ext uri="{FF2B5EF4-FFF2-40B4-BE49-F238E27FC236}">
                <a16:creationId xmlns:a16="http://schemas.microsoft.com/office/drawing/2014/main" id="{016F1990-884C-48D3-A9DE-65308A200FBF}"/>
              </a:ext>
            </a:extLst>
          </p:cNvPr>
          <p:cNvSpPr/>
          <p:nvPr/>
        </p:nvSpPr>
        <p:spPr>
          <a:xfrm rot="16200000">
            <a:off x="6805223" y="3859584"/>
            <a:ext cx="3197931" cy="407959"/>
          </a:xfrm>
          <a:prstGeom prst="rect">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step</a:t>
            </a:r>
          </a:p>
        </p:txBody>
      </p:sp>
      <p:cxnSp>
        <p:nvCxnSpPr>
          <p:cNvPr id="102" name="Straight Connector 101">
            <a:extLst>
              <a:ext uri="{FF2B5EF4-FFF2-40B4-BE49-F238E27FC236}">
                <a16:creationId xmlns:a16="http://schemas.microsoft.com/office/drawing/2014/main" id="{86F27BB9-C901-423B-8DB1-E09558C81BAF}"/>
              </a:ext>
            </a:extLst>
          </p:cNvPr>
          <p:cNvCxnSpPr>
            <a:cxnSpLocks/>
          </p:cNvCxnSpPr>
          <p:nvPr/>
        </p:nvCxnSpPr>
        <p:spPr>
          <a:xfrm>
            <a:off x="5871997" y="2264157"/>
            <a:ext cx="0" cy="3640968"/>
          </a:xfrm>
          <a:prstGeom prst="line">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03" name="Oval 102">
            <a:extLst>
              <a:ext uri="{FF2B5EF4-FFF2-40B4-BE49-F238E27FC236}">
                <a16:creationId xmlns:a16="http://schemas.microsoft.com/office/drawing/2014/main" id="{7EB33F73-714E-4C16-9FD8-B595F8F782A0}"/>
              </a:ext>
            </a:extLst>
          </p:cNvPr>
          <p:cNvSpPr/>
          <p:nvPr/>
        </p:nvSpPr>
        <p:spPr>
          <a:xfrm>
            <a:off x="8480731" y="2062495"/>
            <a:ext cx="385565" cy="358187"/>
          </a:xfrm>
          <a:prstGeom prst="ellipse">
            <a:avLst/>
          </a:prstGeom>
          <a:noFill/>
          <a:ln w="28575">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4" name="Straight Connector 103">
            <a:extLst>
              <a:ext uri="{FF2B5EF4-FFF2-40B4-BE49-F238E27FC236}">
                <a16:creationId xmlns:a16="http://schemas.microsoft.com/office/drawing/2014/main" id="{DE411912-2E8D-4E2D-A721-DD458CFCD012}"/>
              </a:ext>
            </a:extLst>
          </p:cNvPr>
          <p:cNvCxnSpPr>
            <a:cxnSpLocks/>
          </p:cNvCxnSpPr>
          <p:nvPr/>
        </p:nvCxnSpPr>
        <p:spPr>
          <a:xfrm flipH="1">
            <a:off x="6257562" y="2225857"/>
            <a:ext cx="1931445" cy="0"/>
          </a:xfrm>
          <a:prstGeom prst="line">
            <a:avLst/>
          </a:prstGeom>
          <a:ln w="38100">
            <a:solidFill>
              <a:schemeClr val="tx1">
                <a:lumMod val="75000"/>
                <a:lumOff val="2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B9052CAF-2B58-44EE-B4AE-2CF1DAD16446}"/>
              </a:ext>
            </a:extLst>
          </p:cNvPr>
          <p:cNvCxnSpPr>
            <a:cxnSpLocks/>
          </p:cNvCxnSpPr>
          <p:nvPr/>
        </p:nvCxnSpPr>
        <p:spPr>
          <a:xfrm flipH="1">
            <a:off x="5963972" y="5905125"/>
            <a:ext cx="2644198" cy="0"/>
          </a:xfrm>
          <a:prstGeom prst="line">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06" name="TextBox 105">
            <a:extLst>
              <a:ext uri="{FF2B5EF4-FFF2-40B4-BE49-F238E27FC236}">
                <a16:creationId xmlns:a16="http://schemas.microsoft.com/office/drawing/2014/main" id="{0D8990E6-6ECC-4A67-80A3-E415888E5B9B}"/>
              </a:ext>
            </a:extLst>
          </p:cNvPr>
          <p:cNvSpPr txBox="1"/>
          <p:nvPr/>
        </p:nvSpPr>
        <p:spPr>
          <a:xfrm>
            <a:off x="9291027" y="2939380"/>
            <a:ext cx="817296" cy="738664"/>
          </a:xfrm>
          <a:prstGeom prst="rect">
            <a:avLst/>
          </a:prstGeom>
          <a:noFill/>
        </p:spPr>
        <p:txBody>
          <a:bodyPr wrap="square" rtlCol="0">
            <a:spAutoFit/>
          </a:bodyPr>
          <a:lstStyle/>
          <a:p>
            <a:r>
              <a:rPr lang="en-US" sz="1400" dirty="0"/>
              <a:t>Hinge door panel</a:t>
            </a:r>
          </a:p>
        </p:txBody>
      </p:sp>
      <p:sp>
        <p:nvSpPr>
          <p:cNvPr id="107" name="TextBox 106">
            <a:extLst>
              <a:ext uri="{FF2B5EF4-FFF2-40B4-BE49-F238E27FC236}">
                <a16:creationId xmlns:a16="http://schemas.microsoft.com/office/drawing/2014/main" id="{BA7BB1EF-DC3F-4EC3-B203-0320009D39A6}"/>
              </a:ext>
            </a:extLst>
          </p:cNvPr>
          <p:cNvSpPr txBox="1"/>
          <p:nvPr/>
        </p:nvSpPr>
        <p:spPr>
          <a:xfrm>
            <a:off x="4230032" y="5721058"/>
            <a:ext cx="608437" cy="523220"/>
          </a:xfrm>
          <a:prstGeom prst="rect">
            <a:avLst/>
          </a:prstGeom>
          <a:noFill/>
        </p:spPr>
        <p:txBody>
          <a:bodyPr wrap="square" rtlCol="0">
            <a:spAutoFit/>
          </a:bodyPr>
          <a:lstStyle/>
          <a:p>
            <a:r>
              <a:rPr lang="en-US" sz="1400" dirty="0"/>
              <a:t>Toilet box</a:t>
            </a:r>
          </a:p>
        </p:txBody>
      </p:sp>
      <p:sp>
        <p:nvSpPr>
          <p:cNvPr id="108" name="TextBox 107">
            <a:extLst>
              <a:ext uri="{FF2B5EF4-FFF2-40B4-BE49-F238E27FC236}">
                <a16:creationId xmlns:a16="http://schemas.microsoft.com/office/drawing/2014/main" id="{459035DD-5CEE-4846-8D6B-B660683ECFC1}"/>
              </a:ext>
            </a:extLst>
          </p:cNvPr>
          <p:cNvSpPr txBox="1"/>
          <p:nvPr/>
        </p:nvSpPr>
        <p:spPr>
          <a:xfrm>
            <a:off x="9624686" y="1134681"/>
            <a:ext cx="1371775" cy="738664"/>
          </a:xfrm>
          <a:prstGeom prst="rect">
            <a:avLst/>
          </a:prstGeom>
          <a:noFill/>
        </p:spPr>
        <p:txBody>
          <a:bodyPr wrap="square" rtlCol="0">
            <a:spAutoFit/>
          </a:bodyPr>
          <a:lstStyle/>
          <a:p>
            <a:r>
              <a:rPr lang="en-US" sz="1400" dirty="0"/>
              <a:t>4-inch plastic sewer pipe posts</a:t>
            </a:r>
          </a:p>
        </p:txBody>
      </p:sp>
      <p:cxnSp>
        <p:nvCxnSpPr>
          <p:cNvPr id="109" name="Straight Arrow Connector 108">
            <a:extLst>
              <a:ext uri="{FF2B5EF4-FFF2-40B4-BE49-F238E27FC236}">
                <a16:creationId xmlns:a16="http://schemas.microsoft.com/office/drawing/2014/main" id="{3D99AB6B-8C27-4307-8DAA-FDF0E00386C6}"/>
              </a:ext>
            </a:extLst>
          </p:cNvPr>
          <p:cNvCxnSpPr>
            <a:cxnSpLocks/>
          </p:cNvCxnSpPr>
          <p:nvPr/>
        </p:nvCxnSpPr>
        <p:spPr>
          <a:xfrm flipH="1">
            <a:off x="8892884" y="1688661"/>
            <a:ext cx="796287" cy="469045"/>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grpSp>
        <p:nvGrpSpPr>
          <p:cNvPr id="110" name="Group 109">
            <a:extLst>
              <a:ext uri="{FF2B5EF4-FFF2-40B4-BE49-F238E27FC236}">
                <a16:creationId xmlns:a16="http://schemas.microsoft.com/office/drawing/2014/main" id="{882E97D3-1E55-4B17-BAA3-60F49D9EF4E0}"/>
              </a:ext>
            </a:extLst>
          </p:cNvPr>
          <p:cNvGrpSpPr/>
          <p:nvPr/>
        </p:nvGrpSpPr>
        <p:grpSpPr>
          <a:xfrm>
            <a:off x="8670018" y="2246724"/>
            <a:ext cx="3495" cy="3542356"/>
            <a:chOff x="11063411" y="2303913"/>
            <a:chExt cx="3495" cy="3542356"/>
          </a:xfrm>
        </p:grpSpPr>
        <p:cxnSp>
          <p:nvCxnSpPr>
            <p:cNvPr id="111" name="Straight Connector 110">
              <a:extLst>
                <a:ext uri="{FF2B5EF4-FFF2-40B4-BE49-F238E27FC236}">
                  <a16:creationId xmlns:a16="http://schemas.microsoft.com/office/drawing/2014/main" id="{679DE4FF-6B13-40C8-AFA3-DB43983D7D6E}"/>
                </a:ext>
              </a:extLst>
            </p:cNvPr>
            <p:cNvCxnSpPr>
              <a:cxnSpLocks/>
            </p:cNvCxnSpPr>
            <p:nvPr/>
          </p:nvCxnSpPr>
          <p:spPr>
            <a:xfrm flipH="1">
              <a:off x="11063412" y="2303913"/>
              <a:ext cx="1" cy="503220"/>
            </a:xfrm>
            <a:prstGeom prst="line">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E3F8D51D-15BD-4EEA-951F-0054CDC5F03B}"/>
                </a:ext>
              </a:extLst>
            </p:cNvPr>
            <p:cNvCxnSpPr>
              <a:cxnSpLocks/>
            </p:cNvCxnSpPr>
            <p:nvPr/>
          </p:nvCxnSpPr>
          <p:spPr>
            <a:xfrm>
              <a:off x="11066906" y="4672837"/>
              <a:ext cx="0" cy="1173432"/>
            </a:xfrm>
            <a:prstGeom prst="line">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96E22D01-BBAF-4BEB-8E6E-0B8EE88E5495}"/>
                </a:ext>
              </a:extLst>
            </p:cNvPr>
            <p:cNvCxnSpPr>
              <a:cxnSpLocks/>
            </p:cNvCxnSpPr>
            <p:nvPr/>
          </p:nvCxnSpPr>
          <p:spPr>
            <a:xfrm>
              <a:off x="11063411" y="2931108"/>
              <a:ext cx="0" cy="1650343"/>
            </a:xfrm>
            <a:prstGeom prst="line">
              <a:avLst/>
            </a:prstGeom>
            <a:ln w="38100">
              <a:solidFill>
                <a:schemeClr val="tx1">
                  <a:lumMod val="75000"/>
                  <a:lumOff val="25000"/>
                </a:schemeClr>
              </a:solidFill>
              <a:prstDash val="dash"/>
            </a:ln>
          </p:spPr>
          <p:style>
            <a:lnRef idx="1">
              <a:schemeClr val="accent1"/>
            </a:lnRef>
            <a:fillRef idx="0">
              <a:schemeClr val="accent1"/>
            </a:fillRef>
            <a:effectRef idx="0">
              <a:schemeClr val="accent1"/>
            </a:effectRef>
            <a:fontRef idx="minor">
              <a:schemeClr val="tx1"/>
            </a:fontRef>
          </p:style>
        </p:cxnSp>
      </p:grpSp>
      <p:sp>
        <p:nvSpPr>
          <p:cNvPr id="115" name="Rectangle: Rounded Corners 114">
            <a:extLst>
              <a:ext uri="{FF2B5EF4-FFF2-40B4-BE49-F238E27FC236}">
                <a16:creationId xmlns:a16="http://schemas.microsoft.com/office/drawing/2014/main" id="{DCC8F8D7-749C-4659-B07C-ABB07E9520C3}"/>
              </a:ext>
            </a:extLst>
          </p:cNvPr>
          <p:cNvSpPr/>
          <p:nvPr/>
        </p:nvSpPr>
        <p:spPr>
          <a:xfrm>
            <a:off x="6563293" y="5703354"/>
            <a:ext cx="309782" cy="153458"/>
          </a:xfrm>
          <a:prstGeom prst="round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TextBox 115">
            <a:extLst>
              <a:ext uri="{FF2B5EF4-FFF2-40B4-BE49-F238E27FC236}">
                <a16:creationId xmlns:a16="http://schemas.microsoft.com/office/drawing/2014/main" id="{5586512B-3EC1-4C3D-96C3-74292287F4AA}"/>
              </a:ext>
            </a:extLst>
          </p:cNvPr>
          <p:cNvSpPr txBox="1"/>
          <p:nvPr/>
        </p:nvSpPr>
        <p:spPr>
          <a:xfrm>
            <a:off x="9267003" y="5563757"/>
            <a:ext cx="1108359" cy="738664"/>
          </a:xfrm>
          <a:prstGeom prst="rect">
            <a:avLst/>
          </a:prstGeom>
          <a:noFill/>
        </p:spPr>
        <p:txBody>
          <a:bodyPr wrap="square" rtlCol="0">
            <a:spAutoFit/>
          </a:bodyPr>
          <a:lstStyle/>
          <a:p>
            <a:r>
              <a:rPr lang="en-US" sz="1400" dirty="0"/>
              <a:t>Cloth shoe rack for devices</a:t>
            </a:r>
          </a:p>
        </p:txBody>
      </p:sp>
      <p:cxnSp>
        <p:nvCxnSpPr>
          <p:cNvPr id="117" name="Straight Arrow Connector 116">
            <a:extLst>
              <a:ext uri="{FF2B5EF4-FFF2-40B4-BE49-F238E27FC236}">
                <a16:creationId xmlns:a16="http://schemas.microsoft.com/office/drawing/2014/main" id="{6373432D-4738-4995-B56F-78A4FE83058A}"/>
              </a:ext>
            </a:extLst>
          </p:cNvPr>
          <p:cNvCxnSpPr>
            <a:cxnSpLocks/>
          </p:cNvCxnSpPr>
          <p:nvPr/>
        </p:nvCxnSpPr>
        <p:spPr>
          <a:xfrm flipH="1" flipV="1">
            <a:off x="8321280" y="5754928"/>
            <a:ext cx="979208" cy="168529"/>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sp>
        <p:nvSpPr>
          <p:cNvPr id="118" name="Oval 117">
            <a:extLst>
              <a:ext uri="{FF2B5EF4-FFF2-40B4-BE49-F238E27FC236}">
                <a16:creationId xmlns:a16="http://schemas.microsoft.com/office/drawing/2014/main" id="{965344BA-9FA6-4BCE-9029-A4A8382A113B}"/>
              </a:ext>
            </a:extLst>
          </p:cNvPr>
          <p:cNvSpPr/>
          <p:nvPr/>
        </p:nvSpPr>
        <p:spPr>
          <a:xfrm>
            <a:off x="5726777" y="5744364"/>
            <a:ext cx="385565" cy="358187"/>
          </a:xfrm>
          <a:prstGeom prst="ellipse">
            <a:avLst/>
          </a:prstGeom>
          <a:noFill/>
          <a:ln w="28575">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Oval 118">
            <a:extLst>
              <a:ext uri="{FF2B5EF4-FFF2-40B4-BE49-F238E27FC236}">
                <a16:creationId xmlns:a16="http://schemas.microsoft.com/office/drawing/2014/main" id="{CF89ECCC-C58E-4D94-8D2C-772AEA2544D0}"/>
              </a:ext>
            </a:extLst>
          </p:cNvPr>
          <p:cNvSpPr/>
          <p:nvPr/>
        </p:nvSpPr>
        <p:spPr>
          <a:xfrm>
            <a:off x="8452199" y="5753996"/>
            <a:ext cx="385565" cy="358187"/>
          </a:xfrm>
          <a:prstGeom prst="ellipse">
            <a:avLst/>
          </a:prstGeom>
          <a:noFill/>
          <a:ln w="28575">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0" name="Straight Arrow Connector 119">
            <a:extLst>
              <a:ext uri="{FF2B5EF4-FFF2-40B4-BE49-F238E27FC236}">
                <a16:creationId xmlns:a16="http://schemas.microsoft.com/office/drawing/2014/main" id="{AC49FBEE-036B-4A50-9E9F-F7BCD30CF551}"/>
              </a:ext>
            </a:extLst>
          </p:cNvPr>
          <p:cNvCxnSpPr>
            <a:cxnSpLocks/>
          </p:cNvCxnSpPr>
          <p:nvPr/>
        </p:nvCxnSpPr>
        <p:spPr>
          <a:xfrm flipV="1">
            <a:off x="5376067" y="4738245"/>
            <a:ext cx="1232260" cy="314269"/>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cxnSp>
        <p:nvCxnSpPr>
          <p:cNvPr id="122" name="Straight Arrow Connector 121">
            <a:extLst>
              <a:ext uri="{FF2B5EF4-FFF2-40B4-BE49-F238E27FC236}">
                <a16:creationId xmlns:a16="http://schemas.microsoft.com/office/drawing/2014/main" id="{6F6054FB-FA92-493D-8E62-001EF7E507AB}"/>
              </a:ext>
            </a:extLst>
          </p:cNvPr>
          <p:cNvCxnSpPr>
            <a:cxnSpLocks/>
          </p:cNvCxnSpPr>
          <p:nvPr/>
        </p:nvCxnSpPr>
        <p:spPr>
          <a:xfrm flipV="1">
            <a:off x="4622261" y="5739343"/>
            <a:ext cx="1688776" cy="286390"/>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sp>
        <p:nvSpPr>
          <p:cNvPr id="123" name="Date Placeholder 9">
            <a:extLst>
              <a:ext uri="{FF2B5EF4-FFF2-40B4-BE49-F238E27FC236}">
                <a16:creationId xmlns:a16="http://schemas.microsoft.com/office/drawing/2014/main" id="{8E1FAEE2-1DC9-4862-B496-19B81F1AEB9E}"/>
              </a:ext>
            </a:extLst>
          </p:cNvPr>
          <p:cNvSpPr>
            <a:spLocks noGrp="1"/>
          </p:cNvSpPr>
          <p:nvPr>
            <p:ph type="dt" sz="half" idx="10"/>
          </p:nvPr>
        </p:nvSpPr>
        <p:spPr>
          <a:xfrm>
            <a:off x="5779168" y="6272766"/>
            <a:ext cx="2743200" cy="365125"/>
          </a:xfrm>
        </p:spPr>
        <p:txBody>
          <a:bodyPr/>
          <a:lstStyle/>
          <a:p>
            <a:fld id="{FE10A049-68E7-4426-AFB2-6EA3A4ED7762}" type="datetime3">
              <a:rPr lang="en-US" smtClean="0"/>
              <a:t>20 March 2021</a:t>
            </a:fld>
            <a:endParaRPr lang="en-US" dirty="0"/>
          </a:p>
        </p:txBody>
      </p:sp>
      <p:sp>
        <p:nvSpPr>
          <p:cNvPr id="124" name="Oval 123">
            <a:extLst>
              <a:ext uri="{FF2B5EF4-FFF2-40B4-BE49-F238E27FC236}">
                <a16:creationId xmlns:a16="http://schemas.microsoft.com/office/drawing/2014/main" id="{2843A252-D50B-4A3D-86B9-3578D1D85940}"/>
              </a:ext>
            </a:extLst>
          </p:cNvPr>
          <p:cNvSpPr/>
          <p:nvPr/>
        </p:nvSpPr>
        <p:spPr>
          <a:xfrm>
            <a:off x="5996105" y="892359"/>
            <a:ext cx="1873729" cy="748061"/>
          </a:xfrm>
          <a:prstGeom prst="ellipse">
            <a:avLst/>
          </a:prstGeom>
          <a:noFill/>
          <a:ln w="28575">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25" name="Straight Arrow Connector 124">
            <a:extLst>
              <a:ext uri="{FF2B5EF4-FFF2-40B4-BE49-F238E27FC236}">
                <a16:creationId xmlns:a16="http://schemas.microsoft.com/office/drawing/2014/main" id="{EE12BD47-6195-46E6-97AA-AE32F26737CD}"/>
              </a:ext>
            </a:extLst>
          </p:cNvPr>
          <p:cNvCxnSpPr>
            <a:cxnSpLocks/>
          </p:cNvCxnSpPr>
          <p:nvPr/>
        </p:nvCxnSpPr>
        <p:spPr>
          <a:xfrm flipH="1">
            <a:off x="7596802" y="1640420"/>
            <a:ext cx="627238" cy="498715"/>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cxnSp>
        <p:nvCxnSpPr>
          <p:cNvPr id="126" name="Straight Connector 125">
            <a:extLst>
              <a:ext uri="{FF2B5EF4-FFF2-40B4-BE49-F238E27FC236}">
                <a16:creationId xmlns:a16="http://schemas.microsoft.com/office/drawing/2014/main" id="{D9C8E70C-2002-44A1-8AE2-9612F453782D}"/>
              </a:ext>
            </a:extLst>
          </p:cNvPr>
          <p:cNvCxnSpPr>
            <a:cxnSpLocks/>
          </p:cNvCxnSpPr>
          <p:nvPr/>
        </p:nvCxnSpPr>
        <p:spPr>
          <a:xfrm>
            <a:off x="6616296" y="1626609"/>
            <a:ext cx="313848" cy="1675715"/>
          </a:xfrm>
          <a:prstGeom prst="line">
            <a:avLst/>
          </a:prstGeom>
          <a:ln w="19050">
            <a:prstDash val="lgDashDot"/>
          </a:ln>
        </p:spPr>
        <p:style>
          <a:lnRef idx="1">
            <a:schemeClr val="accent1"/>
          </a:lnRef>
          <a:fillRef idx="0">
            <a:schemeClr val="accent1"/>
          </a:fillRef>
          <a:effectRef idx="0">
            <a:schemeClr val="accent1"/>
          </a:effectRef>
          <a:fontRef idx="minor">
            <a:schemeClr val="tx1"/>
          </a:fontRef>
        </p:style>
      </p:cxnSp>
      <p:cxnSp>
        <p:nvCxnSpPr>
          <p:cNvPr id="127" name="Straight Connector 126">
            <a:extLst>
              <a:ext uri="{FF2B5EF4-FFF2-40B4-BE49-F238E27FC236}">
                <a16:creationId xmlns:a16="http://schemas.microsoft.com/office/drawing/2014/main" id="{4DA265CB-06FD-44BA-9AEF-D7CB971591AD}"/>
              </a:ext>
            </a:extLst>
          </p:cNvPr>
          <p:cNvCxnSpPr>
            <a:cxnSpLocks/>
          </p:cNvCxnSpPr>
          <p:nvPr/>
        </p:nvCxnSpPr>
        <p:spPr>
          <a:xfrm>
            <a:off x="6915353" y="1622661"/>
            <a:ext cx="314352" cy="1675715"/>
          </a:xfrm>
          <a:prstGeom prst="line">
            <a:avLst/>
          </a:prstGeom>
          <a:ln w="19050">
            <a:prstDash val="lgDashDot"/>
          </a:ln>
        </p:spPr>
        <p:style>
          <a:lnRef idx="1">
            <a:schemeClr val="accent1"/>
          </a:lnRef>
          <a:fillRef idx="0">
            <a:schemeClr val="accent1"/>
          </a:fillRef>
          <a:effectRef idx="0">
            <a:schemeClr val="accent1"/>
          </a:effectRef>
          <a:fontRef idx="minor">
            <a:schemeClr val="tx1"/>
          </a:fontRef>
        </p:style>
      </p:cxnSp>
      <p:sp>
        <p:nvSpPr>
          <p:cNvPr id="128" name="TextBox 127">
            <a:extLst>
              <a:ext uri="{FF2B5EF4-FFF2-40B4-BE49-F238E27FC236}">
                <a16:creationId xmlns:a16="http://schemas.microsoft.com/office/drawing/2014/main" id="{DA6D1ADF-81CF-42F9-8135-0E9C3DB49C9F}"/>
              </a:ext>
            </a:extLst>
          </p:cNvPr>
          <p:cNvSpPr txBox="1"/>
          <p:nvPr/>
        </p:nvSpPr>
        <p:spPr>
          <a:xfrm>
            <a:off x="5991422" y="844248"/>
            <a:ext cx="1841735" cy="738664"/>
          </a:xfrm>
          <a:prstGeom prst="rect">
            <a:avLst/>
          </a:prstGeom>
          <a:noFill/>
        </p:spPr>
        <p:txBody>
          <a:bodyPr wrap="square" rtlCol="0">
            <a:spAutoFit/>
          </a:bodyPr>
          <a:lstStyle/>
          <a:p>
            <a:pPr algn="ctr"/>
            <a:r>
              <a:rPr lang="en-US" sz="1400" dirty="0"/>
              <a:t>Liquids tank connected by hose to solids tank</a:t>
            </a:r>
          </a:p>
        </p:txBody>
      </p:sp>
      <p:cxnSp>
        <p:nvCxnSpPr>
          <p:cNvPr id="131" name="Straight Connector 130">
            <a:extLst>
              <a:ext uri="{FF2B5EF4-FFF2-40B4-BE49-F238E27FC236}">
                <a16:creationId xmlns:a16="http://schemas.microsoft.com/office/drawing/2014/main" id="{5BFA2D7A-66FE-4004-BE17-14420AD38DAE}"/>
              </a:ext>
            </a:extLst>
          </p:cNvPr>
          <p:cNvCxnSpPr>
            <a:cxnSpLocks/>
          </p:cNvCxnSpPr>
          <p:nvPr/>
        </p:nvCxnSpPr>
        <p:spPr>
          <a:xfrm flipH="1">
            <a:off x="5871997" y="2236006"/>
            <a:ext cx="314352" cy="0"/>
          </a:xfrm>
          <a:prstGeom prst="line">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889EA0C9-B9A1-4371-A7F2-6D2D5C91EEBE}"/>
              </a:ext>
            </a:extLst>
          </p:cNvPr>
          <p:cNvCxnSpPr>
            <a:cxnSpLocks/>
          </p:cNvCxnSpPr>
          <p:nvPr/>
        </p:nvCxnSpPr>
        <p:spPr>
          <a:xfrm flipH="1">
            <a:off x="8293818" y="2231451"/>
            <a:ext cx="314352" cy="0"/>
          </a:xfrm>
          <a:prstGeom prst="line">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34" name="TextBox 133">
            <a:extLst>
              <a:ext uri="{FF2B5EF4-FFF2-40B4-BE49-F238E27FC236}">
                <a16:creationId xmlns:a16="http://schemas.microsoft.com/office/drawing/2014/main" id="{94AD4679-3560-4DDB-8720-850AF595EB08}"/>
              </a:ext>
            </a:extLst>
          </p:cNvPr>
          <p:cNvSpPr txBox="1"/>
          <p:nvPr/>
        </p:nvSpPr>
        <p:spPr>
          <a:xfrm>
            <a:off x="4175948" y="2727373"/>
            <a:ext cx="1270134" cy="523220"/>
          </a:xfrm>
          <a:prstGeom prst="rect">
            <a:avLst/>
          </a:prstGeom>
          <a:noFill/>
        </p:spPr>
        <p:txBody>
          <a:bodyPr wrap="square" rtlCol="0">
            <a:spAutoFit/>
          </a:bodyPr>
          <a:lstStyle/>
          <a:p>
            <a:pPr algn="ctr"/>
            <a:r>
              <a:rPr lang="en-US" sz="1400" dirty="0"/>
              <a:t>Cutout or keyhole</a:t>
            </a:r>
          </a:p>
        </p:txBody>
      </p:sp>
      <p:sp>
        <p:nvSpPr>
          <p:cNvPr id="138" name="Rectangle: Rounded Corners 137">
            <a:extLst>
              <a:ext uri="{FF2B5EF4-FFF2-40B4-BE49-F238E27FC236}">
                <a16:creationId xmlns:a16="http://schemas.microsoft.com/office/drawing/2014/main" id="{50FF3189-53B7-4678-AAC7-DEA1C4F530AB}"/>
              </a:ext>
            </a:extLst>
          </p:cNvPr>
          <p:cNvSpPr/>
          <p:nvPr/>
        </p:nvSpPr>
        <p:spPr>
          <a:xfrm>
            <a:off x="6905526" y="5700093"/>
            <a:ext cx="309782" cy="153458"/>
          </a:xfrm>
          <a:prstGeom prst="round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Rectangle: Rounded Corners 138">
            <a:extLst>
              <a:ext uri="{FF2B5EF4-FFF2-40B4-BE49-F238E27FC236}">
                <a16:creationId xmlns:a16="http://schemas.microsoft.com/office/drawing/2014/main" id="{7536E83F-9786-4FE1-8A61-F6400B6BE3B2}"/>
              </a:ext>
            </a:extLst>
          </p:cNvPr>
          <p:cNvSpPr/>
          <p:nvPr/>
        </p:nvSpPr>
        <p:spPr>
          <a:xfrm>
            <a:off x="7247759" y="5696832"/>
            <a:ext cx="309782" cy="153458"/>
          </a:xfrm>
          <a:prstGeom prst="round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Rectangle: Rounded Corners 139">
            <a:extLst>
              <a:ext uri="{FF2B5EF4-FFF2-40B4-BE49-F238E27FC236}">
                <a16:creationId xmlns:a16="http://schemas.microsoft.com/office/drawing/2014/main" id="{B1EA2A89-7AE8-44EF-B06C-87142CB42870}"/>
              </a:ext>
            </a:extLst>
          </p:cNvPr>
          <p:cNvSpPr/>
          <p:nvPr/>
        </p:nvSpPr>
        <p:spPr>
          <a:xfrm>
            <a:off x="7589992" y="5693571"/>
            <a:ext cx="309782" cy="153458"/>
          </a:xfrm>
          <a:prstGeom prst="round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Rectangle: Rounded Corners 140">
            <a:extLst>
              <a:ext uri="{FF2B5EF4-FFF2-40B4-BE49-F238E27FC236}">
                <a16:creationId xmlns:a16="http://schemas.microsoft.com/office/drawing/2014/main" id="{CABD4210-8494-48D4-A2D3-361861860951}"/>
              </a:ext>
            </a:extLst>
          </p:cNvPr>
          <p:cNvSpPr/>
          <p:nvPr/>
        </p:nvSpPr>
        <p:spPr>
          <a:xfrm>
            <a:off x="7932225" y="5690310"/>
            <a:ext cx="309782" cy="153458"/>
          </a:xfrm>
          <a:prstGeom prst="round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2" name="Straight Arrow Connector 141">
            <a:extLst>
              <a:ext uri="{FF2B5EF4-FFF2-40B4-BE49-F238E27FC236}">
                <a16:creationId xmlns:a16="http://schemas.microsoft.com/office/drawing/2014/main" id="{68531908-95E8-4B05-A414-E89635F1686B}"/>
              </a:ext>
            </a:extLst>
          </p:cNvPr>
          <p:cNvCxnSpPr>
            <a:cxnSpLocks/>
            <a:stCxn id="106" idx="1"/>
          </p:cNvCxnSpPr>
          <p:nvPr/>
        </p:nvCxnSpPr>
        <p:spPr>
          <a:xfrm flipH="1">
            <a:off x="8696573" y="3308712"/>
            <a:ext cx="594454" cy="377757"/>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cxnSp>
        <p:nvCxnSpPr>
          <p:cNvPr id="143" name="Straight Arrow Connector 142">
            <a:extLst>
              <a:ext uri="{FF2B5EF4-FFF2-40B4-BE49-F238E27FC236}">
                <a16:creationId xmlns:a16="http://schemas.microsoft.com/office/drawing/2014/main" id="{BF06B23C-08C0-48E0-9339-E13E9E61CAEC}"/>
              </a:ext>
            </a:extLst>
          </p:cNvPr>
          <p:cNvCxnSpPr>
            <a:cxnSpLocks/>
          </p:cNvCxnSpPr>
          <p:nvPr/>
        </p:nvCxnSpPr>
        <p:spPr>
          <a:xfrm flipV="1">
            <a:off x="6145551" y="5984814"/>
            <a:ext cx="2258637" cy="1"/>
          </a:xfrm>
          <a:prstGeom prst="straightConnector1">
            <a:avLst/>
          </a:prstGeom>
          <a:ln w="12700">
            <a:headEnd type="triangle"/>
            <a:tailEnd type="triangle"/>
          </a:ln>
        </p:spPr>
        <p:style>
          <a:lnRef idx="1">
            <a:schemeClr val="accent1"/>
          </a:lnRef>
          <a:fillRef idx="0">
            <a:schemeClr val="accent1"/>
          </a:fillRef>
          <a:effectRef idx="0">
            <a:schemeClr val="accent1"/>
          </a:effectRef>
          <a:fontRef idx="minor">
            <a:schemeClr val="tx1"/>
          </a:fontRef>
        </p:style>
      </p:cxnSp>
      <p:sp>
        <p:nvSpPr>
          <p:cNvPr id="144" name="TextBox 143">
            <a:extLst>
              <a:ext uri="{FF2B5EF4-FFF2-40B4-BE49-F238E27FC236}">
                <a16:creationId xmlns:a16="http://schemas.microsoft.com/office/drawing/2014/main" id="{E8FE4BEB-8CD4-4098-96CE-A6F6DA05C2B6}"/>
              </a:ext>
            </a:extLst>
          </p:cNvPr>
          <p:cNvSpPr txBox="1"/>
          <p:nvPr/>
        </p:nvSpPr>
        <p:spPr>
          <a:xfrm>
            <a:off x="6712700" y="5924046"/>
            <a:ext cx="1107996" cy="307777"/>
          </a:xfrm>
          <a:prstGeom prst="rect">
            <a:avLst/>
          </a:prstGeom>
          <a:noFill/>
        </p:spPr>
        <p:txBody>
          <a:bodyPr wrap="none" rtlCol="0">
            <a:spAutoFit/>
          </a:bodyPr>
          <a:lstStyle/>
          <a:p>
            <a:r>
              <a:rPr lang="en-US" sz="1400" dirty="0"/>
              <a:t>36 inch wide</a:t>
            </a:r>
          </a:p>
        </p:txBody>
      </p:sp>
      <p:sp>
        <p:nvSpPr>
          <p:cNvPr id="7" name="Oval 6">
            <a:extLst>
              <a:ext uri="{FF2B5EF4-FFF2-40B4-BE49-F238E27FC236}">
                <a16:creationId xmlns:a16="http://schemas.microsoft.com/office/drawing/2014/main" id="{01470FDF-CC62-4973-A755-79E8FC967BC7}"/>
              </a:ext>
            </a:extLst>
          </p:cNvPr>
          <p:cNvSpPr/>
          <p:nvPr/>
        </p:nvSpPr>
        <p:spPr>
          <a:xfrm>
            <a:off x="6169764" y="3209897"/>
            <a:ext cx="1722209" cy="1624082"/>
          </a:xfrm>
          <a:prstGeom prst="ellipse">
            <a:avLst/>
          </a:prstGeom>
          <a:solidFill>
            <a:schemeClr val="bg2">
              <a:lumMod val="90000"/>
            </a:schemeClr>
          </a:solidFill>
          <a:ln w="28575">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descr="Icon&#10;&#10;Description automatically generated">
            <a:extLst>
              <a:ext uri="{FF2B5EF4-FFF2-40B4-BE49-F238E27FC236}">
                <a16:creationId xmlns:a16="http://schemas.microsoft.com/office/drawing/2014/main" id="{EFE3FB0C-27EE-4EBD-84E5-AE2AC2C54FB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44470" y="3441615"/>
            <a:ext cx="1665763" cy="1251354"/>
          </a:xfrm>
          <a:prstGeom prst="rect">
            <a:avLst/>
          </a:prstGeom>
        </p:spPr>
      </p:pic>
      <p:sp>
        <p:nvSpPr>
          <p:cNvPr id="84" name="Rectangle: Rounded Corners 83">
            <a:extLst>
              <a:ext uri="{FF2B5EF4-FFF2-40B4-BE49-F238E27FC236}">
                <a16:creationId xmlns:a16="http://schemas.microsoft.com/office/drawing/2014/main" id="{B331A2F6-CCF2-4E66-AC86-B9537FF8AE55}"/>
              </a:ext>
            </a:extLst>
          </p:cNvPr>
          <p:cNvSpPr/>
          <p:nvPr/>
        </p:nvSpPr>
        <p:spPr>
          <a:xfrm>
            <a:off x="6535058" y="3836668"/>
            <a:ext cx="1069616" cy="445105"/>
          </a:xfrm>
          <a:prstGeom prst="roundRect">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33" name="Straight Arrow Connector 132">
            <a:extLst>
              <a:ext uri="{FF2B5EF4-FFF2-40B4-BE49-F238E27FC236}">
                <a16:creationId xmlns:a16="http://schemas.microsoft.com/office/drawing/2014/main" id="{935FE4E7-038C-4BA7-BE30-807A0A82881F}"/>
              </a:ext>
            </a:extLst>
          </p:cNvPr>
          <p:cNvCxnSpPr>
            <a:cxnSpLocks/>
          </p:cNvCxnSpPr>
          <p:nvPr/>
        </p:nvCxnSpPr>
        <p:spPr>
          <a:xfrm>
            <a:off x="5099164" y="2205735"/>
            <a:ext cx="1490544" cy="1277441"/>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cxnSp>
        <p:nvCxnSpPr>
          <p:cNvPr id="137" name="Straight Arrow Connector 136">
            <a:extLst>
              <a:ext uri="{FF2B5EF4-FFF2-40B4-BE49-F238E27FC236}">
                <a16:creationId xmlns:a16="http://schemas.microsoft.com/office/drawing/2014/main" id="{069475C1-E22C-4040-9C43-5B3EAC185D8D}"/>
              </a:ext>
            </a:extLst>
          </p:cNvPr>
          <p:cNvCxnSpPr>
            <a:cxnSpLocks/>
          </p:cNvCxnSpPr>
          <p:nvPr/>
        </p:nvCxnSpPr>
        <p:spPr>
          <a:xfrm>
            <a:off x="5157351" y="3055671"/>
            <a:ext cx="1740945" cy="962231"/>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sp>
        <p:nvSpPr>
          <p:cNvPr id="114" name="Rectangle 113">
            <a:extLst>
              <a:ext uri="{FF2B5EF4-FFF2-40B4-BE49-F238E27FC236}">
                <a16:creationId xmlns:a16="http://schemas.microsoft.com/office/drawing/2014/main" id="{524CC2F6-987E-420B-AF91-F707CC8EBCFF}"/>
              </a:ext>
            </a:extLst>
          </p:cNvPr>
          <p:cNvSpPr/>
          <p:nvPr/>
        </p:nvSpPr>
        <p:spPr>
          <a:xfrm rot="16200000">
            <a:off x="6277738" y="3761674"/>
            <a:ext cx="2351225" cy="1158042"/>
          </a:xfrm>
          <a:prstGeom prst="rect">
            <a:avLst/>
          </a:prstGeom>
          <a:noFill/>
          <a:ln w="28575">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noFill/>
            </a:endParaRPr>
          </a:p>
        </p:txBody>
      </p:sp>
    </p:spTree>
    <p:extLst>
      <p:ext uri="{BB962C8B-B14F-4D97-AF65-F5344CB8AC3E}">
        <p14:creationId xmlns:p14="http://schemas.microsoft.com/office/powerpoint/2010/main" val="29920663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9C601B-7995-4C19-AA48-2FD44CE9FF26}"/>
              </a:ext>
            </a:extLst>
          </p:cNvPr>
          <p:cNvSpPr>
            <a:spLocks noGrp="1"/>
          </p:cNvSpPr>
          <p:nvPr>
            <p:ph type="title"/>
          </p:nvPr>
        </p:nvSpPr>
        <p:spPr>
          <a:xfrm>
            <a:off x="1031676" y="229578"/>
            <a:ext cx="10515600" cy="1325563"/>
          </a:xfrm>
        </p:spPr>
        <p:txBody>
          <a:bodyPr/>
          <a:lstStyle/>
          <a:p>
            <a:r>
              <a:rPr lang="en-US" dirty="0"/>
              <a:t>Elevation View</a:t>
            </a:r>
          </a:p>
        </p:txBody>
      </p:sp>
      <p:sp>
        <p:nvSpPr>
          <p:cNvPr id="3" name="Content Placeholder 2">
            <a:extLst>
              <a:ext uri="{FF2B5EF4-FFF2-40B4-BE49-F238E27FC236}">
                <a16:creationId xmlns:a16="http://schemas.microsoft.com/office/drawing/2014/main" id="{416690EB-BECF-4398-B861-E92CD0913379}"/>
              </a:ext>
            </a:extLst>
          </p:cNvPr>
          <p:cNvSpPr>
            <a:spLocks noGrp="1"/>
          </p:cNvSpPr>
          <p:nvPr>
            <p:ph idx="1"/>
          </p:nvPr>
        </p:nvSpPr>
        <p:spPr>
          <a:xfrm>
            <a:off x="601662" y="1364454"/>
            <a:ext cx="4407822" cy="4492358"/>
          </a:xfrm>
        </p:spPr>
        <p:txBody>
          <a:bodyPr>
            <a:normAutofit fontScale="92500" lnSpcReduction="10000"/>
          </a:bodyPr>
          <a:lstStyle/>
          <a:p>
            <a:r>
              <a:rPr lang="en-US" sz="2400" dirty="0"/>
              <a:t>Pairs of pipes are differential lengths to slope roof pallet.</a:t>
            </a:r>
          </a:p>
          <a:p>
            <a:r>
              <a:rPr lang="en-US" sz="2400" dirty="0"/>
              <a:t>Tops of pipes are cut on an angle, so pipe sits square on underside of roof.</a:t>
            </a:r>
          </a:p>
          <a:p>
            <a:r>
              <a:rPr lang="en-US" sz="2400" dirty="0"/>
              <a:t>Ventilation gaps around entire structure.</a:t>
            </a:r>
          </a:p>
          <a:p>
            <a:r>
              <a:rPr lang="en-US" sz="2400" dirty="0"/>
              <a:t>Electronics mounted in roof pallet for battery ventilation.</a:t>
            </a:r>
          </a:p>
          <a:p>
            <a:r>
              <a:rPr lang="en-US" sz="2400" dirty="0"/>
              <a:t>Rubber boot tray captures cleansing water and flows into drum.</a:t>
            </a:r>
          </a:p>
          <a:p>
            <a:r>
              <a:rPr lang="en-US" sz="2400" dirty="0"/>
              <a:t>Interior handrail and light for safety.</a:t>
            </a:r>
          </a:p>
        </p:txBody>
      </p:sp>
      <p:sp>
        <p:nvSpPr>
          <p:cNvPr id="4" name="Rectangle 3">
            <a:extLst>
              <a:ext uri="{FF2B5EF4-FFF2-40B4-BE49-F238E27FC236}">
                <a16:creationId xmlns:a16="http://schemas.microsoft.com/office/drawing/2014/main" id="{FE6ABC9E-007A-46B1-8FDB-3723BC21D983}"/>
              </a:ext>
            </a:extLst>
          </p:cNvPr>
          <p:cNvSpPr/>
          <p:nvPr/>
        </p:nvSpPr>
        <p:spPr>
          <a:xfrm>
            <a:off x="5594838" y="5674233"/>
            <a:ext cx="3304554" cy="307777"/>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2" name="Straight Arrow Connector 21">
            <a:extLst>
              <a:ext uri="{FF2B5EF4-FFF2-40B4-BE49-F238E27FC236}">
                <a16:creationId xmlns:a16="http://schemas.microsoft.com/office/drawing/2014/main" id="{055BFAA1-F0FE-4B75-8073-82105313AD27}"/>
              </a:ext>
            </a:extLst>
          </p:cNvPr>
          <p:cNvCxnSpPr>
            <a:cxnSpLocks/>
          </p:cNvCxnSpPr>
          <p:nvPr/>
        </p:nvCxnSpPr>
        <p:spPr>
          <a:xfrm flipH="1">
            <a:off x="5515521" y="2471923"/>
            <a:ext cx="1" cy="3189570"/>
          </a:xfrm>
          <a:prstGeom prst="straightConnector1">
            <a:avLst/>
          </a:prstGeom>
          <a:ln w="1270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3A2E223C-B0EE-4312-B5A6-5541B65130BE}"/>
              </a:ext>
            </a:extLst>
          </p:cNvPr>
          <p:cNvCxnSpPr>
            <a:cxnSpLocks/>
          </p:cNvCxnSpPr>
          <p:nvPr/>
        </p:nvCxnSpPr>
        <p:spPr>
          <a:xfrm>
            <a:off x="5594838" y="6146478"/>
            <a:ext cx="3304554" cy="9431"/>
          </a:xfrm>
          <a:prstGeom prst="straightConnector1">
            <a:avLst/>
          </a:prstGeom>
          <a:ln w="12700">
            <a:headEnd type="triangle"/>
            <a:tailEnd type="triangle"/>
          </a:ln>
        </p:spPr>
        <p:style>
          <a:lnRef idx="1">
            <a:schemeClr val="accent1"/>
          </a:lnRef>
          <a:fillRef idx="0">
            <a:schemeClr val="accent1"/>
          </a:fillRef>
          <a:effectRef idx="0">
            <a:schemeClr val="accent1"/>
          </a:effectRef>
          <a:fontRef idx="minor">
            <a:schemeClr val="tx1"/>
          </a:fontRef>
        </p:style>
      </p:cxnSp>
      <p:sp>
        <p:nvSpPr>
          <p:cNvPr id="62" name="Rectangle 61">
            <a:extLst>
              <a:ext uri="{FF2B5EF4-FFF2-40B4-BE49-F238E27FC236}">
                <a16:creationId xmlns:a16="http://schemas.microsoft.com/office/drawing/2014/main" id="{96134C22-B7FA-4C06-862C-245D6320C715}"/>
              </a:ext>
            </a:extLst>
          </p:cNvPr>
          <p:cNvSpPr/>
          <p:nvPr/>
        </p:nvSpPr>
        <p:spPr>
          <a:xfrm>
            <a:off x="6068418" y="4464342"/>
            <a:ext cx="1841985" cy="1173432"/>
          </a:xfrm>
          <a:prstGeom prst="rect">
            <a:avLst/>
          </a:prstGeom>
          <a:noFill/>
          <a:ln w="3810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TextBox 51">
            <a:extLst>
              <a:ext uri="{FF2B5EF4-FFF2-40B4-BE49-F238E27FC236}">
                <a16:creationId xmlns:a16="http://schemas.microsoft.com/office/drawing/2014/main" id="{56B69FC0-BD34-4937-A653-F6F13CEB7C64}"/>
              </a:ext>
            </a:extLst>
          </p:cNvPr>
          <p:cNvSpPr txBox="1"/>
          <p:nvPr/>
        </p:nvSpPr>
        <p:spPr>
          <a:xfrm>
            <a:off x="6417814" y="6093308"/>
            <a:ext cx="1107996" cy="307777"/>
          </a:xfrm>
          <a:prstGeom prst="rect">
            <a:avLst/>
          </a:prstGeom>
          <a:noFill/>
        </p:spPr>
        <p:txBody>
          <a:bodyPr wrap="none" rtlCol="0">
            <a:spAutoFit/>
          </a:bodyPr>
          <a:lstStyle/>
          <a:p>
            <a:r>
              <a:rPr lang="en-US" sz="1400" dirty="0"/>
              <a:t>48 inch wide</a:t>
            </a:r>
          </a:p>
        </p:txBody>
      </p:sp>
      <p:sp>
        <p:nvSpPr>
          <p:cNvPr id="53" name="TextBox 52">
            <a:extLst>
              <a:ext uri="{FF2B5EF4-FFF2-40B4-BE49-F238E27FC236}">
                <a16:creationId xmlns:a16="http://schemas.microsoft.com/office/drawing/2014/main" id="{F7645FD1-068C-4567-BA4B-5BCE891B9C84}"/>
              </a:ext>
            </a:extLst>
          </p:cNvPr>
          <p:cNvSpPr txBox="1"/>
          <p:nvPr/>
        </p:nvSpPr>
        <p:spPr>
          <a:xfrm rot="16200000">
            <a:off x="4806170" y="3890023"/>
            <a:ext cx="1229824" cy="307777"/>
          </a:xfrm>
          <a:prstGeom prst="rect">
            <a:avLst/>
          </a:prstGeom>
          <a:noFill/>
        </p:spPr>
        <p:txBody>
          <a:bodyPr wrap="none" rtlCol="0">
            <a:spAutoFit/>
          </a:bodyPr>
          <a:lstStyle/>
          <a:p>
            <a:r>
              <a:rPr lang="en-US" sz="1400" dirty="0"/>
              <a:t>84 inches high</a:t>
            </a:r>
          </a:p>
        </p:txBody>
      </p:sp>
      <p:sp>
        <p:nvSpPr>
          <p:cNvPr id="54" name="Rectangle 53">
            <a:extLst>
              <a:ext uri="{FF2B5EF4-FFF2-40B4-BE49-F238E27FC236}">
                <a16:creationId xmlns:a16="http://schemas.microsoft.com/office/drawing/2014/main" id="{D3FC3D53-F73D-4F78-8FA3-B5EC6F64F7E1}"/>
              </a:ext>
            </a:extLst>
          </p:cNvPr>
          <p:cNvSpPr/>
          <p:nvPr/>
        </p:nvSpPr>
        <p:spPr>
          <a:xfrm>
            <a:off x="7937089" y="5067590"/>
            <a:ext cx="595975" cy="593903"/>
          </a:xfrm>
          <a:prstGeom prst="rect">
            <a:avLst/>
          </a:prstGeom>
          <a:solidFill>
            <a:schemeClr val="bg2">
              <a:lumMod val="90000"/>
            </a:schemeClr>
          </a:solidFill>
          <a:ln>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step</a:t>
            </a:r>
          </a:p>
        </p:txBody>
      </p:sp>
      <p:cxnSp>
        <p:nvCxnSpPr>
          <p:cNvPr id="40" name="Straight Connector 39">
            <a:extLst>
              <a:ext uri="{FF2B5EF4-FFF2-40B4-BE49-F238E27FC236}">
                <a16:creationId xmlns:a16="http://schemas.microsoft.com/office/drawing/2014/main" id="{8DD4F431-6A0C-44AC-831F-6D0EE1EB29A5}"/>
              </a:ext>
            </a:extLst>
          </p:cNvPr>
          <p:cNvCxnSpPr>
            <a:cxnSpLocks/>
          </p:cNvCxnSpPr>
          <p:nvPr/>
        </p:nvCxnSpPr>
        <p:spPr>
          <a:xfrm flipH="1">
            <a:off x="5925652" y="2585329"/>
            <a:ext cx="2719329" cy="0"/>
          </a:xfrm>
          <a:prstGeom prst="line">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70" name="TextBox 69">
            <a:extLst>
              <a:ext uri="{FF2B5EF4-FFF2-40B4-BE49-F238E27FC236}">
                <a16:creationId xmlns:a16="http://schemas.microsoft.com/office/drawing/2014/main" id="{33335B80-FA53-4462-8D3C-D272AED548DB}"/>
              </a:ext>
            </a:extLst>
          </p:cNvPr>
          <p:cNvSpPr txBox="1"/>
          <p:nvPr/>
        </p:nvSpPr>
        <p:spPr>
          <a:xfrm>
            <a:off x="9097418" y="3866915"/>
            <a:ext cx="1055026" cy="738664"/>
          </a:xfrm>
          <a:prstGeom prst="rect">
            <a:avLst/>
          </a:prstGeom>
          <a:noFill/>
        </p:spPr>
        <p:txBody>
          <a:bodyPr wrap="square" rtlCol="0">
            <a:spAutoFit/>
          </a:bodyPr>
          <a:lstStyle/>
          <a:p>
            <a:r>
              <a:rPr lang="en-US" sz="1400" dirty="0"/>
              <a:t>Door panel with hinged door</a:t>
            </a:r>
          </a:p>
        </p:txBody>
      </p:sp>
      <p:cxnSp>
        <p:nvCxnSpPr>
          <p:cNvPr id="64" name="Straight Arrow Connector 63">
            <a:extLst>
              <a:ext uri="{FF2B5EF4-FFF2-40B4-BE49-F238E27FC236}">
                <a16:creationId xmlns:a16="http://schemas.microsoft.com/office/drawing/2014/main" id="{52EEEC84-8535-4C1C-AA94-80315C51B04C}"/>
              </a:ext>
            </a:extLst>
          </p:cNvPr>
          <p:cNvCxnSpPr>
            <a:cxnSpLocks/>
          </p:cNvCxnSpPr>
          <p:nvPr/>
        </p:nvCxnSpPr>
        <p:spPr>
          <a:xfrm flipH="1">
            <a:off x="6197596" y="1387034"/>
            <a:ext cx="250100" cy="474126"/>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sp>
        <p:nvSpPr>
          <p:cNvPr id="10" name="Slide Number Placeholder 9">
            <a:extLst>
              <a:ext uri="{FF2B5EF4-FFF2-40B4-BE49-F238E27FC236}">
                <a16:creationId xmlns:a16="http://schemas.microsoft.com/office/drawing/2014/main" id="{76A8EF89-2569-48A5-A848-756C0E2D6FAA}"/>
              </a:ext>
            </a:extLst>
          </p:cNvPr>
          <p:cNvSpPr>
            <a:spLocks noGrp="1"/>
          </p:cNvSpPr>
          <p:nvPr>
            <p:ph type="sldNum" sz="quarter" idx="12"/>
          </p:nvPr>
        </p:nvSpPr>
        <p:spPr>
          <a:xfrm>
            <a:off x="10901277" y="6359458"/>
            <a:ext cx="424710" cy="365125"/>
          </a:xfrm>
        </p:spPr>
        <p:txBody>
          <a:bodyPr/>
          <a:lstStyle/>
          <a:p>
            <a:fld id="{90359C1A-16B7-4D00-8295-87618168F1EC}" type="slidenum">
              <a:rPr lang="en-US" sz="1800" b="1" smtClean="0"/>
              <a:t>8</a:t>
            </a:fld>
            <a:endParaRPr lang="en-US" sz="1800" b="1" dirty="0"/>
          </a:p>
        </p:txBody>
      </p:sp>
      <p:sp>
        <p:nvSpPr>
          <p:cNvPr id="59" name="Rectangle 58">
            <a:extLst>
              <a:ext uri="{FF2B5EF4-FFF2-40B4-BE49-F238E27FC236}">
                <a16:creationId xmlns:a16="http://schemas.microsoft.com/office/drawing/2014/main" id="{6BC3685F-558B-4458-ACF9-24BF33AF25B0}"/>
              </a:ext>
            </a:extLst>
          </p:cNvPr>
          <p:cNvSpPr/>
          <p:nvPr/>
        </p:nvSpPr>
        <p:spPr>
          <a:xfrm rot="16007941" flipH="1">
            <a:off x="7049305" y="1212548"/>
            <a:ext cx="86575" cy="1158042"/>
          </a:xfrm>
          <a:prstGeom prst="rect">
            <a:avLst/>
          </a:prstGeom>
          <a:solidFill>
            <a:schemeClr val="bg1">
              <a:lumMod val="75000"/>
            </a:schemeClr>
          </a:solidFill>
          <a:ln w="12700">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noFill/>
            </a:endParaRPr>
          </a:p>
        </p:txBody>
      </p:sp>
      <p:sp>
        <p:nvSpPr>
          <p:cNvPr id="68" name="TextBox 67">
            <a:extLst>
              <a:ext uri="{FF2B5EF4-FFF2-40B4-BE49-F238E27FC236}">
                <a16:creationId xmlns:a16="http://schemas.microsoft.com/office/drawing/2014/main" id="{879E5E7F-2C21-40E6-A9DA-BE3FDD3B192E}"/>
              </a:ext>
            </a:extLst>
          </p:cNvPr>
          <p:cNvSpPr txBox="1"/>
          <p:nvPr/>
        </p:nvSpPr>
        <p:spPr>
          <a:xfrm>
            <a:off x="5043953" y="1042374"/>
            <a:ext cx="1869893" cy="307777"/>
          </a:xfrm>
          <a:prstGeom prst="rect">
            <a:avLst/>
          </a:prstGeom>
          <a:noFill/>
        </p:spPr>
        <p:txBody>
          <a:bodyPr wrap="square" rtlCol="0">
            <a:spAutoFit/>
          </a:bodyPr>
          <a:lstStyle/>
          <a:p>
            <a:pPr algn="ctr"/>
            <a:r>
              <a:rPr lang="en-US" sz="1400" dirty="0"/>
              <a:t>5-degree pitched roof</a:t>
            </a:r>
          </a:p>
        </p:txBody>
      </p:sp>
      <p:sp>
        <p:nvSpPr>
          <p:cNvPr id="12" name="Cylinder 11">
            <a:extLst>
              <a:ext uri="{FF2B5EF4-FFF2-40B4-BE49-F238E27FC236}">
                <a16:creationId xmlns:a16="http://schemas.microsoft.com/office/drawing/2014/main" id="{CF0CD2D8-50AE-4426-ADBD-06A2BFFD6390}"/>
              </a:ext>
            </a:extLst>
          </p:cNvPr>
          <p:cNvSpPr/>
          <p:nvPr/>
        </p:nvSpPr>
        <p:spPr>
          <a:xfrm>
            <a:off x="5795006" y="2393658"/>
            <a:ext cx="261292" cy="3315640"/>
          </a:xfrm>
          <a:prstGeom prst="can">
            <a:avLst>
              <a:gd name="adj" fmla="val 19305"/>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Cylinder 13">
            <a:extLst>
              <a:ext uri="{FF2B5EF4-FFF2-40B4-BE49-F238E27FC236}">
                <a16:creationId xmlns:a16="http://schemas.microsoft.com/office/drawing/2014/main" id="{3CBFB383-865D-456F-9602-45FDF29C935F}"/>
              </a:ext>
            </a:extLst>
          </p:cNvPr>
          <p:cNvSpPr/>
          <p:nvPr/>
        </p:nvSpPr>
        <p:spPr>
          <a:xfrm>
            <a:off x="6325391" y="4591048"/>
            <a:ext cx="1348779" cy="1023631"/>
          </a:xfrm>
          <a:prstGeom prst="can">
            <a:avLst>
              <a:gd name="adj" fmla="val 10776"/>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2" name="Cylinder 81">
            <a:extLst>
              <a:ext uri="{FF2B5EF4-FFF2-40B4-BE49-F238E27FC236}">
                <a16:creationId xmlns:a16="http://schemas.microsoft.com/office/drawing/2014/main" id="{E3F95B2C-0BFF-4B61-B37B-42CCDBE9A0DA}"/>
              </a:ext>
            </a:extLst>
          </p:cNvPr>
          <p:cNvSpPr/>
          <p:nvPr/>
        </p:nvSpPr>
        <p:spPr>
          <a:xfrm>
            <a:off x="8521753" y="2218969"/>
            <a:ext cx="260423" cy="3443822"/>
          </a:xfrm>
          <a:prstGeom prst="can">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4" name="Rectangle 83">
            <a:extLst>
              <a:ext uri="{FF2B5EF4-FFF2-40B4-BE49-F238E27FC236}">
                <a16:creationId xmlns:a16="http://schemas.microsoft.com/office/drawing/2014/main" id="{2ABC1A0F-A24A-4EF3-A0E7-CF28799695B2}"/>
              </a:ext>
            </a:extLst>
          </p:cNvPr>
          <p:cNvSpPr/>
          <p:nvPr/>
        </p:nvSpPr>
        <p:spPr>
          <a:xfrm rot="21410179">
            <a:off x="5628822" y="1853077"/>
            <a:ext cx="3335251" cy="527213"/>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50" name="Straight Connector 49">
            <a:extLst>
              <a:ext uri="{FF2B5EF4-FFF2-40B4-BE49-F238E27FC236}">
                <a16:creationId xmlns:a16="http://schemas.microsoft.com/office/drawing/2014/main" id="{2EC3D773-667D-4C64-A1DE-387DB3E9E2CE}"/>
              </a:ext>
            </a:extLst>
          </p:cNvPr>
          <p:cNvCxnSpPr>
            <a:cxnSpLocks/>
          </p:cNvCxnSpPr>
          <p:nvPr/>
        </p:nvCxnSpPr>
        <p:spPr>
          <a:xfrm flipH="1">
            <a:off x="8625811" y="2686678"/>
            <a:ext cx="14915" cy="3099138"/>
          </a:xfrm>
          <a:prstGeom prst="line">
            <a:avLst/>
          </a:prstGeom>
          <a:ln w="38100">
            <a:solidFill>
              <a:schemeClr val="tx1">
                <a:lumMod val="75000"/>
                <a:lumOff val="25000"/>
              </a:schemeClr>
            </a:solidFill>
            <a:prstDash val="dash"/>
          </a:ln>
        </p:spPr>
        <p:style>
          <a:lnRef idx="1">
            <a:schemeClr val="accent1"/>
          </a:lnRef>
          <a:fillRef idx="0">
            <a:schemeClr val="accent1"/>
          </a:fillRef>
          <a:effectRef idx="0">
            <a:schemeClr val="accent1"/>
          </a:effectRef>
          <a:fontRef idx="minor">
            <a:schemeClr val="tx1"/>
          </a:fontRef>
        </p:style>
      </p:cxnSp>
      <p:sp>
        <p:nvSpPr>
          <p:cNvPr id="88" name="TextBox 87">
            <a:extLst>
              <a:ext uri="{FF2B5EF4-FFF2-40B4-BE49-F238E27FC236}">
                <a16:creationId xmlns:a16="http://schemas.microsoft.com/office/drawing/2014/main" id="{5E3FAE29-F5C4-4DEC-B83A-B18666118ADF}"/>
              </a:ext>
            </a:extLst>
          </p:cNvPr>
          <p:cNvSpPr txBox="1"/>
          <p:nvPr/>
        </p:nvSpPr>
        <p:spPr>
          <a:xfrm>
            <a:off x="9012803" y="1140484"/>
            <a:ext cx="1182067" cy="307777"/>
          </a:xfrm>
          <a:prstGeom prst="rect">
            <a:avLst/>
          </a:prstGeom>
          <a:noFill/>
        </p:spPr>
        <p:txBody>
          <a:bodyPr wrap="square" rtlCol="0">
            <a:spAutoFit/>
          </a:bodyPr>
          <a:lstStyle/>
          <a:p>
            <a:r>
              <a:rPr lang="en-US" sz="1400" dirty="0"/>
              <a:t>90” long pipe</a:t>
            </a:r>
          </a:p>
        </p:txBody>
      </p:sp>
      <p:sp>
        <p:nvSpPr>
          <p:cNvPr id="89" name="TextBox 88">
            <a:extLst>
              <a:ext uri="{FF2B5EF4-FFF2-40B4-BE49-F238E27FC236}">
                <a16:creationId xmlns:a16="http://schemas.microsoft.com/office/drawing/2014/main" id="{81EC396F-9994-4E58-9CD8-FBB3467EC1D8}"/>
              </a:ext>
            </a:extLst>
          </p:cNvPr>
          <p:cNvSpPr txBox="1"/>
          <p:nvPr/>
        </p:nvSpPr>
        <p:spPr>
          <a:xfrm>
            <a:off x="4927224" y="1358734"/>
            <a:ext cx="1159067" cy="307777"/>
          </a:xfrm>
          <a:prstGeom prst="rect">
            <a:avLst/>
          </a:prstGeom>
          <a:noFill/>
        </p:spPr>
        <p:txBody>
          <a:bodyPr wrap="square" rtlCol="0">
            <a:spAutoFit/>
          </a:bodyPr>
          <a:lstStyle/>
          <a:p>
            <a:r>
              <a:rPr lang="en-US" sz="1400" dirty="0"/>
              <a:t>84” long pipe</a:t>
            </a:r>
          </a:p>
        </p:txBody>
      </p:sp>
      <p:sp>
        <p:nvSpPr>
          <p:cNvPr id="76" name="TextBox 75">
            <a:extLst>
              <a:ext uri="{FF2B5EF4-FFF2-40B4-BE49-F238E27FC236}">
                <a16:creationId xmlns:a16="http://schemas.microsoft.com/office/drawing/2014/main" id="{647ECB53-8DA9-4320-9910-1FEF5293FC25}"/>
              </a:ext>
            </a:extLst>
          </p:cNvPr>
          <p:cNvSpPr txBox="1"/>
          <p:nvPr/>
        </p:nvSpPr>
        <p:spPr>
          <a:xfrm>
            <a:off x="6447696" y="4677617"/>
            <a:ext cx="1158245" cy="954107"/>
          </a:xfrm>
          <a:prstGeom prst="rect">
            <a:avLst/>
          </a:prstGeom>
          <a:noFill/>
        </p:spPr>
        <p:txBody>
          <a:bodyPr wrap="square" rtlCol="0">
            <a:spAutoFit/>
          </a:bodyPr>
          <a:lstStyle/>
          <a:p>
            <a:pPr algn="ctr"/>
            <a:r>
              <a:rPr lang="en-US" sz="1400" dirty="0"/>
              <a:t>23-inch-wide x 18-inch-high solid waste drum</a:t>
            </a:r>
          </a:p>
        </p:txBody>
      </p:sp>
      <p:cxnSp>
        <p:nvCxnSpPr>
          <p:cNvPr id="90" name="Straight Connector 89">
            <a:extLst>
              <a:ext uri="{FF2B5EF4-FFF2-40B4-BE49-F238E27FC236}">
                <a16:creationId xmlns:a16="http://schemas.microsoft.com/office/drawing/2014/main" id="{1AE56B34-0290-4CFA-91B5-EEAF1EC85E0D}"/>
              </a:ext>
            </a:extLst>
          </p:cNvPr>
          <p:cNvCxnSpPr>
            <a:cxnSpLocks/>
          </p:cNvCxnSpPr>
          <p:nvPr/>
        </p:nvCxnSpPr>
        <p:spPr>
          <a:xfrm>
            <a:off x="5925652" y="2577249"/>
            <a:ext cx="0" cy="3132049"/>
          </a:xfrm>
          <a:prstGeom prst="line">
            <a:avLst/>
          </a:prstGeom>
          <a:ln w="12700">
            <a:solidFill>
              <a:schemeClr val="tx1">
                <a:lumMod val="75000"/>
                <a:lumOff val="25000"/>
              </a:schemeClr>
            </a:solidFill>
            <a:prstDash val="lgDashDotDot"/>
          </a:ln>
        </p:spPr>
        <p:style>
          <a:lnRef idx="1">
            <a:schemeClr val="accent1"/>
          </a:lnRef>
          <a:fillRef idx="0">
            <a:schemeClr val="accent1"/>
          </a:fillRef>
          <a:effectRef idx="0">
            <a:schemeClr val="accent1"/>
          </a:effectRef>
          <a:fontRef idx="minor">
            <a:schemeClr val="tx1"/>
          </a:fontRef>
        </p:style>
      </p:cxnSp>
      <p:cxnSp>
        <p:nvCxnSpPr>
          <p:cNvPr id="91" name="Straight Arrow Connector 90">
            <a:extLst>
              <a:ext uri="{FF2B5EF4-FFF2-40B4-BE49-F238E27FC236}">
                <a16:creationId xmlns:a16="http://schemas.microsoft.com/office/drawing/2014/main" id="{19C041C2-57C1-4E23-8ACB-79E148C5CC78}"/>
              </a:ext>
            </a:extLst>
          </p:cNvPr>
          <p:cNvCxnSpPr>
            <a:cxnSpLocks/>
          </p:cNvCxnSpPr>
          <p:nvPr/>
        </p:nvCxnSpPr>
        <p:spPr>
          <a:xfrm flipH="1">
            <a:off x="8677408" y="4161349"/>
            <a:ext cx="455450" cy="596102"/>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cxnSp>
        <p:nvCxnSpPr>
          <p:cNvPr id="93" name="Straight Arrow Connector 92">
            <a:extLst>
              <a:ext uri="{FF2B5EF4-FFF2-40B4-BE49-F238E27FC236}">
                <a16:creationId xmlns:a16="http://schemas.microsoft.com/office/drawing/2014/main" id="{9757A838-9697-4BAC-BA39-707D75EE4CB3}"/>
              </a:ext>
            </a:extLst>
          </p:cNvPr>
          <p:cNvCxnSpPr>
            <a:cxnSpLocks/>
          </p:cNvCxnSpPr>
          <p:nvPr/>
        </p:nvCxnSpPr>
        <p:spPr>
          <a:xfrm flipH="1" flipV="1">
            <a:off x="7790599" y="2484872"/>
            <a:ext cx="1306819" cy="825861"/>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sp>
        <p:nvSpPr>
          <p:cNvPr id="94" name="TextBox 93">
            <a:extLst>
              <a:ext uri="{FF2B5EF4-FFF2-40B4-BE49-F238E27FC236}">
                <a16:creationId xmlns:a16="http://schemas.microsoft.com/office/drawing/2014/main" id="{F744952D-BF3C-4EC7-B53E-C58CCF3DE83C}"/>
              </a:ext>
            </a:extLst>
          </p:cNvPr>
          <p:cNvSpPr txBox="1"/>
          <p:nvPr/>
        </p:nvSpPr>
        <p:spPr>
          <a:xfrm>
            <a:off x="8934080" y="3179557"/>
            <a:ext cx="1272394" cy="523220"/>
          </a:xfrm>
          <a:prstGeom prst="rect">
            <a:avLst/>
          </a:prstGeom>
          <a:noFill/>
        </p:spPr>
        <p:txBody>
          <a:bodyPr wrap="square" rtlCol="0">
            <a:spAutoFit/>
          </a:bodyPr>
          <a:lstStyle/>
          <a:p>
            <a:pPr algn="ctr"/>
            <a:r>
              <a:rPr lang="en-US" sz="1400" dirty="0"/>
              <a:t>Ventilation gap</a:t>
            </a:r>
          </a:p>
        </p:txBody>
      </p:sp>
      <p:cxnSp>
        <p:nvCxnSpPr>
          <p:cNvPr id="96" name="Straight Arrow Connector 95">
            <a:extLst>
              <a:ext uri="{FF2B5EF4-FFF2-40B4-BE49-F238E27FC236}">
                <a16:creationId xmlns:a16="http://schemas.microsoft.com/office/drawing/2014/main" id="{140A0012-4CE6-4D35-9A60-3000E10E958B}"/>
              </a:ext>
            </a:extLst>
          </p:cNvPr>
          <p:cNvCxnSpPr>
            <a:cxnSpLocks/>
          </p:cNvCxnSpPr>
          <p:nvPr/>
        </p:nvCxnSpPr>
        <p:spPr>
          <a:xfrm flipH="1">
            <a:off x="8614450" y="1470208"/>
            <a:ext cx="608277" cy="988154"/>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cxnSp>
        <p:nvCxnSpPr>
          <p:cNvPr id="97" name="Straight Arrow Connector 96">
            <a:extLst>
              <a:ext uri="{FF2B5EF4-FFF2-40B4-BE49-F238E27FC236}">
                <a16:creationId xmlns:a16="http://schemas.microsoft.com/office/drawing/2014/main" id="{5EB5444B-A892-482F-B8BA-ADF91F219DA2}"/>
              </a:ext>
            </a:extLst>
          </p:cNvPr>
          <p:cNvCxnSpPr>
            <a:cxnSpLocks/>
            <a:stCxn id="89" idx="2"/>
          </p:cNvCxnSpPr>
          <p:nvPr/>
        </p:nvCxnSpPr>
        <p:spPr>
          <a:xfrm>
            <a:off x="5506758" y="1666511"/>
            <a:ext cx="397274" cy="852690"/>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sp>
        <p:nvSpPr>
          <p:cNvPr id="98" name="TextBox 97">
            <a:extLst>
              <a:ext uri="{FF2B5EF4-FFF2-40B4-BE49-F238E27FC236}">
                <a16:creationId xmlns:a16="http://schemas.microsoft.com/office/drawing/2014/main" id="{04D73A00-A5BF-4CE1-9B57-3B2C66851EB1}"/>
              </a:ext>
            </a:extLst>
          </p:cNvPr>
          <p:cNvSpPr txBox="1"/>
          <p:nvPr/>
        </p:nvSpPr>
        <p:spPr>
          <a:xfrm>
            <a:off x="7075399" y="2955423"/>
            <a:ext cx="1274017" cy="307777"/>
          </a:xfrm>
          <a:prstGeom prst="rect">
            <a:avLst/>
          </a:prstGeom>
          <a:noFill/>
        </p:spPr>
        <p:txBody>
          <a:bodyPr wrap="square" rtlCol="0">
            <a:spAutoFit/>
          </a:bodyPr>
          <a:lstStyle/>
          <a:p>
            <a:pPr algn="ctr"/>
            <a:r>
              <a:rPr lang="en-US" sz="1400" dirty="0"/>
              <a:t>OSB wall panel</a:t>
            </a:r>
          </a:p>
        </p:txBody>
      </p:sp>
      <p:cxnSp>
        <p:nvCxnSpPr>
          <p:cNvPr id="99" name="Straight Arrow Connector 98">
            <a:extLst>
              <a:ext uri="{FF2B5EF4-FFF2-40B4-BE49-F238E27FC236}">
                <a16:creationId xmlns:a16="http://schemas.microsoft.com/office/drawing/2014/main" id="{CBE068B8-8950-4D40-B080-8BA0D1F497ED}"/>
              </a:ext>
            </a:extLst>
          </p:cNvPr>
          <p:cNvCxnSpPr>
            <a:cxnSpLocks/>
          </p:cNvCxnSpPr>
          <p:nvPr/>
        </p:nvCxnSpPr>
        <p:spPr>
          <a:xfrm flipH="1" flipV="1">
            <a:off x="6758462" y="2698736"/>
            <a:ext cx="374750" cy="481814"/>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sp>
        <p:nvSpPr>
          <p:cNvPr id="100" name="TextBox 99">
            <a:extLst>
              <a:ext uri="{FF2B5EF4-FFF2-40B4-BE49-F238E27FC236}">
                <a16:creationId xmlns:a16="http://schemas.microsoft.com/office/drawing/2014/main" id="{93599BA1-912E-4F74-8D67-2078D48D20DE}"/>
              </a:ext>
            </a:extLst>
          </p:cNvPr>
          <p:cNvSpPr txBox="1"/>
          <p:nvPr/>
        </p:nvSpPr>
        <p:spPr>
          <a:xfrm>
            <a:off x="7779590" y="3790671"/>
            <a:ext cx="869883" cy="523220"/>
          </a:xfrm>
          <a:prstGeom prst="rect">
            <a:avLst/>
          </a:prstGeom>
          <a:noFill/>
        </p:spPr>
        <p:txBody>
          <a:bodyPr wrap="square" rtlCol="0">
            <a:spAutoFit/>
          </a:bodyPr>
          <a:lstStyle/>
          <a:p>
            <a:pPr algn="ctr"/>
            <a:r>
              <a:rPr lang="en-US" sz="1400" dirty="0"/>
              <a:t>Toilet box</a:t>
            </a:r>
          </a:p>
        </p:txBody>
      </p:sp>
      <p:cxnSp>
        <p:nvCxnSpPr>
          <p:cNvPr id="101" name="Straight Arrow Connector 100">
            <a:extLst>
              <a:ext uri="{FF2B5EF4-FFF2-40B4-BE49-F238E27FC236}">
                <a16:creationId xmlns:a16="http://schemas.microsoft.com/office/drawing/2014/main" id="{D171880A-84D3-43F3-BBE6-3F22BFBCA6D1}"/>
              </a:ext>
            </a:extLst>
          </p:cNvPr>
          <p:cNvCxnSpPr>
            <a:cxnSpLocks/>
          </p:cNvCxnSpPr>
          <p:nvPr/>
        </p:nvCxnSpPr>
        <p:spPr>
          <a:xfrm flipH="1">
            <a:off x="7949004" y="4241496"/>
            <a:ext cx="247984" cy="346156"/>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sp>
        <p:nvSpPr>
          <p:cNvPr id="102" name="Date Placeholder 9">
            <a:extLst>
              <a:ext uri="{FF2B5EF4-FFF2-40B4-BE49-F238E27FC236}">
                <a16:creationId xmlns:a16="http://schemas.microsoft.com/office/drawing/2014/main" id="{61CCE333-C107-4783-AFC2-586C54DAC1B1}"/>
              </a:ext>
            </a:extLst>
          </p:cNvPr>
          <p:cNvSpPr>
            <a:spLocks noGrp="1"/>
          </p:cNvSpPr>
          <p:nvPr>
            <p:ph type="dt" sz="half" idx="10"/>
          </p:nvPr>
        </p:nvSpPr>
        <p:spPr>
          <a:xfrm>
            <a:off x="5779168" y="6272766"/>
            <a:ext cx="2743200" cy="365125"/>
          </a:xfrm>
        </p:spPr>
        <p:txBody>
          <a:bodyPr/>
          <a:lstStyle/>
          <a:p>
            <a:fld id="{FE10A049-68E7-4426-AFB2-6EA3A4ED7762}" type="datetime3">
              <a:rPr lang="en-US" smtClean="0"/>
              <a:t>20 March 2021</a:t>
            </a:fld>
            <a:endParaRPr lang="en-US" dirty="0"/>
          </a:p>
        </p:txBody>
      </p:sp>
      <p:sp>
        <p:nvSpPr>
          <p:cNvPr id="103" name="Footer Placeholder 4">
            <a:extLst>
              <a:ext uri="{FF2B5EF4-FFF2-40B4-BE49-F238E27FC236}">
                <a16:creationId xmlns:a16="http://schemas.microsoft.com/office/drawing/2014/main" id="{51E3669B-5EC0-4486-8E70-CE10C1B2E900}"/>
              </a:ext>
            </a:extLst>
          </p:cNvPr>
          <p:cNvSpPr>
            <a:spLocks noGrp="1"/>
          </p:cNvSpPr>
          <p:nvPr>
            <p:ph type="ftr" sz="quarter" idx="11"/>
          </p:nvPr>
        </p:nvSpPr>
        <p:spPr>
          <a:xfrm>
            <a:off x="-94247" y="6221627"/>
            <a:ext cx="6451398" cy="365125"/>
          </a:xfrm>
        </p:spPr>
        <p:txBody>
          <a:bodyPr vert="horz" lIns="91440" tIns="45720" rIns="91440" bIns="45720" rtlCol="0" anchor="ctr">
            <a:noAutofit/>
          </a:bodyPr>
          <a:lstStyle/>
          <a:p>
            <a:pPr defTabSz="457200">
              <a:spcAft>
                <a:spcPts val="600"/>
              </a:spcAft>
            </a:pPr>
            <a:r>
              <a:rPr lang="en-US" sz="1800" kern="1200" dirty="0">
                <a:solidFill>
                  <a:schemeClr val="tx1">
                    <a:alpha val="80000"/>
                  </a:schemeClr>
                </a:solidFill>
                <a:latin typeface="+mn-lt"/>
                <a:ea typeface="+mn-ea"/>
                <a:cs typeface="+mn-cs"/>
              </a:rPr>
              <a:t>Spring 2021 </a:t>
            </a:r>
            <a:r>
              <a:rPr lang="en-US" sz="1800" dirty="0">
                <a:solidFill>
                  <a:schemeClr val="tx1">
                    <a:alpha val="80000"/>
                  </a:schemeClr>
                </a:solidFill>
              </a:rPr>
              <a:t>semester offer, </a:t>
            </a:r>
            <a:r>
              <a:rPr lang="en-US" sz="1800" kern="1200" dirty="0">
                <a:solidFill>
                  <a:schemeClr val="tx1">
                    <a:alpha val="80000"/>
                  </a:schemeClr>
                </a:solidFill>
                <a:latin typeface="+mn-lt"/>
                <a:ea typeface="+mn-ea"/>
                <a:cs typeface="+mn-cs"/>
              </a:rPr>
              <a:t>Richard Davids, </a:t>
            </a:r>
            <a:r>
              <a:rPr lang="en-US" sz="1800" dirty="0">
                <a:solidFill>
                  <a:schemeClr val="tx1">
                    <a:alpha val="80000"/>
                  </a:schemeClr>
                </a:solidFill>
              </a:rPr>
              <a:t>Sponsor</a:t>
            </a:r>
            <a:endParaRPr lang="en-US" sz="1800" kern="1200" dirty="0">
              <a:solidFill>
                <a:schemeClr val="tx1">
                  <a:alpha val="80000"/>
                </a:schemeClr>
              </a:solidFill>
              <a:latin typeface="+mn-lt"/>
              <a:ea typeface="+mn-ea"/>
              <a:cs typeface="+mn-cs"/>
            </a:endParaRPr>
          </a:p>
        </p:txBody>
      </p:sp>
      <p:sp>
        <p:nvSpPr>
          <p:cNvPr id="104" name="Cylinder 103">
            <a:extLst>
              <a:ext uri="{FF2B5EF4-FFF2-40B4-BE49-F238E27FC236}">
                <a16:creationId xmlns:a16="http://schemas.microsoft.com/office/drawing/2014/main" id="{C63F3220-2CDC-4FF3-8DA2-80C4441A1676}"/>
              </a:ext>
            </a:extLst>
          </p:cNvPr>
          <p:cNvSpPr/>
          <p:nvPr/>
        </p:nvSpPr>
        <p:spPr>
          <a:xfrm>
            <a:off x="5795006" y="5650905"/>
            <a:ext cx="291285" cy="223832"/>
          </a:xfrm>
          <a:prstGeom prst="can">
            <a:avLst>
              <a:gd name="adj" fmla="val 19305"/>
            </a:avLst>
          </a:prstGeom>
          <a:solidFill>
            <a:schemeClr val="bg2"/>
          </a:solidFill>
          <a:ln>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5" name="Cylinder 104">
            <a:extLst>
              <a:ext uri="{FF2B5EF4-FFF2-40B4-BE49-F238E27FC236}">
                <a16:creationId xmlns:a16="http://schemas.microsoft.com/office/drawing/2014/main" id="{985F305F-97BF-487F-9862-CCC579DADCF0}"/>
              </a:ext>
            </a:extLst>
          </p:cNvPr>
          <p:cNvSpPr/>
          <p:nvPr/>
        </p:nvSpPr>
        <p:spPr>
          <a:xfrm>
            <a:off x="8499338" y="5634684"/>
            <a:ext cx="291285" cy="223832"/>
          </a:xfrm>
          <a:prstGeom prst="can">
            <a:avLst>
              <a:gd name="adj" fmla="val 19305"/>
            </a:avLst>
          </a:prstGeom>
          <a:solidFill>
            <a:schemeClr val="bg2"/>
          </a:solidFill>
          <a:ln>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17" name="Group 116">
            <a:extLst>
              <a:ext uri="{FF2B5EF4-FFF2-40B4-BE49-F238E27FC236}">
                <a16:creationId xmlns:a16="http://schemas.microsoft.com/office/drawing/2014/main" id="{446DC617-9142-4793-B1A7-BD6041FFF346}"/>
              </a:ext>
            </a:extLst>
          </p:cNvPr>
          <p:cNvGrpSpPr/>
          <p:nvPr/>
        </p:nvGrpSpPr>
        <p:grpSpPr>
          <a:xfrm>
            <a:off x="5793325" y="2323524"/>
            <a:ext cx="273067" cy="159841"/>
            <a:chOff x="5341145" y="2249770"/>
            <a:chExt cx="273067" cy="159841"/>
          </a:xfrm>
        </p:grpSpPr>
        <p:cxnSp>
          <p:nvCxnSpPr>
            <p:cNvPr id="39" name="Straight Connector 38">
              <a:extLst>
                <a:ext uri="{FF2B5EF4-FFF2-40B4-BE49-F238E27FC236}">
                  <a16:creationId xmlns:a16="http://schemas.microsoft.com/office/drawing/2014/main" id="{545FE3DF-4D1F-4D05-973B-CD24757102A8}"/>
                </a:ext>
              </a:extLst>
            </p:cNvPr>
            <p:cNvCxnSpPr>
              <a:cxnSpLocks/>
            </p:cNvCxnSpPr>
            <p:nvPr/>
          </p:nvCxnSpPr>
          <p:spPr>
            <a:xfrm>
              <a:off x="5342548" y="2270125"/>
              <a:ext cx="0" cy="139486"/>
            </a:xfrm>
            <a:prstGeom prst="line">
              <a:avLst/>
            </a:prstGeom>
            <a:ln w="12700">
              <a:prstDash val="sysDot"/>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1486BBB9-CBBB-4C04-AB97-5F17208C1A92}"/>
                </a:ext>
              </a:extLst>
            </p:cNvPr>
            <p:cNvCxnSpPr>
              <a:cxnSpLocks/>
            </p:cNvCxnSpPr>
            <p:nvPr/>
          </p:nvCxnSpPr>
          <p:spPr>
            <a:xfrm flipH="1">
              <a:off x="5341145" y="2249770"/>
              <a:ext cx="273067" cy="19112"/>
            </a:xfrm>
            <a:prstGeom prst="line">
              <a:avLst/>
            </a:prstGeom>
            <a:ln w="12700">
              <a:prstDash val="sysDot"/>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2B4C6CCB-75A0-412A-910B-2EE7F4454A4D}"/>
                </a:ext>
              </a:extLst>
            </p:cNvPr>
            <p:cNvCxnSpPr>
              <a:cxnSpLocks/>
            </p:cNvCxnSpPr>
            <p:nvPr/>
          </p:nvCxnSpPr>
          <p:spPr>
            <a:xfrm>
              <a:off x="5607992" y="2255307"/>
              <a:ext cx="0" cy="138351"/>
            </a:xfrm>
            <a:prstGeom prst="line">
              <a:avLst/>
            </a:prstGeom>
            <a:ln w="12700">
              <a:prstDash val="sysDot"/>
            </a:ln>
          </p:spPr>
          <p:style>
            <a:lnRef idx="1">
              <a:schemeClr val="accent1"/>
            </a:lnRef>
            <a:fillRef idx="0">
              <a:schemeClr val="accent1"/>
            </a:fillRef>
            <a:effectRef idx="0">
              <a:schemeClr val="accent1"/>
            </a:effectRef>
            <a:fontRef idx="minor">
              <a:schemeClr val="tx1"/>
            </a:fontRef>
          </p:style>
        </p:cxnSp>
      </p:grpSp>
      <p:grpSp>
        <p:nvGrpSpPr>
          <p:cNvPr id="118" name="Group 117">
            <a:extLst>
              <a:ext uri="{FF2B5EF4-FFF2-40B4-BE49-F238E27FC236}">
                <a16:creationId xmlns:a16="http://schemas.microsoft.com/office/drawing/2014/main" id="{D7F23962-FF13-46B3-8837-A6B858039C17}"/>
              </a:ext>
            </a:extLst>
          </p:cNvPr>
          <p:cNvGrpSpPr/>
          <p:nvPr/>
        </p:nvGrpSpPr>
        <p:grpSpPr>
          <a:xfrm>
            <a:off x="8515799" y="2192814"/>
            <a:ext cx="273067" cy="159841"/>
            <a:chOff x="5341145" y="2249770"/>
            <a:chExt cx="273067" cy="159841"/>
          </a:xfrm>
        </p:grpSpPr>
        <p:cxnSp>
          <p:nvCxnSpPr>
            <p:cNvPr id="119" name="Straight Connector 118">
              <a:extLst>
                <a:ext uri="{FF2B5EF4-FFF2-40B4-BE49-F238E27FC236}">
                  <a16:creationId xmlns:a16="http://schemas.microsoft.com/office/drawing/2014/main" id="{E6453DE7-223B-4BA7-9846-E66895BDEC78}"/>
                </a:ext>
              </a:extLst>
            </p:cNvPr>
            <p:cNvCxnSpPr>
              <a:cxnSpLocks/>
            </p:cNvCxnSpPr>
            <p:nvPr/>
          </p:nvCxnSpPr>
          <p:spPr>
            <a:xfrm>
              <a:off x="5342548" y="2270125"/>
              <a:ext cx="0" cy="139486"/>
            </a:xfrm>
            <a:prstGeom prst="line">
              <a:avLst/>
            </a:prstGeom>
            <a:ln w="12700">
              <a:prstDash val="sysDot"/>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B6153573-D853-4AD2-AEE0-F89667CF8503}"/>
                </a:ext>
              </a:extLst>
            </p:cNvPr>
            <p:cNvCxnSpPr>
              <a:cxnSpLocks/>
            </p:cNvCxnSpPr>
            <p:nvPr/>
          </p:nvCxnSpPr>
          <p:spPr>
            <a:xfrm flipH="1">
              <a:off x="5341145" y="2249770"/>
              <a:ext cx="273067" cy="19112"/>
            </a:xfrm>
            <a:prstGeom prst="line">
              <a:avLst/>
            </a:prstGeom>
            <a:ln w="12700">
              <a:prstDash val="sysDot"/>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8E7716CA-9280-43A0-BC1E-37BDEE6DD1B8}"/>
                </a:ext>
              </a:extLst>
            </p:cNvPr>
            <p:cNvCxnSpPr>
              <a:cxnSpLocks/>
            </p:cNvCxnSpPr>
            <p:nvPr/>
          </p:nvCxnSpPr>
          <p:spPr>
            <a:xfrm>
              <a:off x="5607992" y="2255307"/>
              <a:ext cx="0" cy="138351"/>
            </a:xfrm>
            <a:prstGeom prst="line">
              <a:avLst/>
            </a:prstGeom>
            <a:ln w="12700">
              <a:prstDash val="sysDot"/>
            </a:ln>
          </p:spPr>
          <p:style>
            <a:lnRef idx="1">
              <a:schemeClr val="accent1"/>
            </a:lnRef>
            <a:fillRef idx="0">
              <a:schemeClr val="accent1"/>
            </a:fillRef>
            <a:effectRef idx="0">
              <a:schemeClr val="accent1"/>
            </a:effectRef>
            <a:fontRef idx="minor">
              <a:schemeClr val="tx1"/>
            </a:fontRef>
          </p:style>
        </p:cxnSp>
      </p:grpSp>
      <p:cxnSp>
        <p:nvCxnSpPr>
          <p:cNvPr id="129" name="Straight Arrow Connector 128">
            <a:extLst>
              <a:ext uri="{FF2B5EF4-FFF2-40B4-BE49-F238E27FC236}">
                <a16:creationId xmlns:a16="http://schemas.microsoft.com/office/drawing/2014/main" id="{C291BE25-D20F-4865-8AF5-E64CD91A40AD}"/>
              </a:ext>
            </a:extLst>
          </p:cNvPr>
          <p:cNvCxnSpPr>
            <a:cxnSpLocks/>
          </p:cNvCxnSpPr>
          <p:nvPr/>
        </p:nvCxnSpPr>
        <p:spPr>
          <a:xfrm flipH="1" flipV="1">
            <a:off x="5978900" y="3036696"/>
            <a:ext cx="1074177" cy="143854"/>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CBB6052C-9C50-476F-A895-9A7DC44291C4}"/>
              </a:ext>
            </a:extLst>
          </p:cNvPr>
          <p:cNvSpPr/>
          <p:nvPr/>
        </p:nvSpPr>
        <p:spPr>
          <a:xfrm>
            <a:off x="6063831" y="3629137"/>
            <a:ext cx="2431690" cy="63405"/>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9" name="TextBox 68">
            <a:extLst>
              <a:ext uri="{FF2B5EF4-FFF2-40B4-BE49-F238E27FC236}">
                <a16:creationId xmlns:a16="http://schemas.microsoft.com/office/drawing/2014/main" id="{7580E26F-DBA5-4E45-B101-8D63A3FC3A38}"/>
              </a:ext>
            </a:extLst>
          </p:cNvPr>
          <p:cNvSpPr txBox="1"/>
          <p:nvPr/>
        </p:nvSpPr>
        <p:spPr>
          <a:xfrm>
            <a:off x="6617089" y="3363925"/>
            <a:ext cx="1274017" cy="307777"/>
          </a:xfrm>
          <a:prstGeom prst="rect">
            <a:avLst/>
          </a:prstGeom>
          <a:noFill/>
        </p:spPr>
        <p:txBody>
          <a:bodyPr wrap="square" rtlCol="0">
            <a:spAutoFit/>
          </a:bodyPr>
          <a:lstStyle/>
          <a:p>
            <a:pPr algn="ctr"/>
            <a:r>
              <a:rPr lang="en-US" sz="1400" dirty="0"/>
              <a:t>Handrail </a:t>
            </a:r>
          </a:p>
        </p:txBody>
      </p:sp>
      <p:sp>
        <p:nvSpPr>
          <p:cNvPr id="7" name="Rectangle 6">
            <a:extLst>
              <a:ext uri="{FF2B5EF4-FFF2-40B4-BE49-F238E27FC236}">
                <a16:creationId xmlns:a16="http://schemas.microsoft.com/office/drawing/2014/main" id="{52462D60-332D-4035-A51B-60E954E5E092}"/>
              </a:ext>
            </a:extLst>
          </p:cNvPr>
          <p:cNvSpPr/>
          <p:nvPr/>
        </p:nvSpPr>
        <p:spPr>
          <a:xfrm>
            <a:off x="6227383" y="4347722"/>
            <a:ext cx="1397739" cy="103489"/>
          </a:xfrm>
          <a:prstGeom prst="rect">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8A96A4E4-4D40-4378-86EA-9F5C7C3053ED}"/>
              </a:ext>
            </a:extLst>
          </p:cNvPr>
          <p:cNvSpPr/>
          <p:nvPr/>
        </p:nvSpPr>
        <p:spPr>
          <a:xfrm>
            <a:off x="8832961" y="2293101"/>
            <a:ext cx="165100" cy="234471"/>
          </a:xfrm>
          <a:prstGeom prst="ellipse">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a:t>
            </a:r>
          </a:p>
        </p:txBody>
      </p:sp>
      <p:sp>
        <p:nvSpPr>
          <p:cNvPr id="77" name="Oval 76">
            <a:extLst>
              <a:ext uri="{FF2B5EF4-FFF2-40B4-BE49-F238E27FC236}">
                <a16:creationId xmlns:a16="http://schemas.microsoft.com/office/drawing/2014/main" id="{9BFCAEC5-1641-477B-A270-7C090366810D}"/>
              </a:ext>
            </a:extLst>
          </p:cNvPr>
          <p:cNvSpPr/>
          <p:nvPr/>
        </p:nvSpPr>
        <p:spPr>
          <a:xfrm>
            <a:off x="8172924" y="2329132"/>
            <a:ext cx="174519" cy="207898"/>
          </a:xfrm>
          <a:prstGeom prst="ellipse">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a:t>
            </a:r>
          </a:p>
        </p:txBody>
      </p:sp>
      <p:sp>
        <p:nvSpPr>
          <p:cNvPr id="80" name="TextBox 79">
            <a:extLst>
              <a:ext uri="{FF2B5EF4-FFF2-40B4-BE49-F238E27FC236}">
                <a16:creationId xmlns:a16="http://schemas.microsoft.com/office/drawing/2014/main" id="{6D03767E-A97E-450C-A859-BF187DD3DCC0}"/>
              </a:ext>
            </a:extLst>
          </p:cNvPr>
          <p:cNvSpPr txBox="1"/>
          <p:nvPr/>
        </p:nvSpPr>
        <p:spPr>
          <a:xfrm>
            <a:off x="9025842" y="2575892"/>
            <a:ext cx="1364326" cy="307777"/>
          </a:xfrm>
          <a:prstGeom prst="rect">
            <a:avLst/>
          </a:prstGeom>
          <a:noFill/>
        </p:spPr>
        <p:txBody>
          <a:bodyPr wrap="square" rtlCol="0">
            <a:spAutoFit/>
          </a:bodyPr>
          <a:lstStyle/>
          <a:p>
            <a:r>
              <a:rPr lang="en-US" sz="1400" dirty="0"/>
              <a:t>No-insect light</a:t>
            </a:r>
          </a:p>
        </p:txBody>
      </p:sp>
      <p:cxnSp>
        <p:nvCxnSpPr>
          <p:cNvPr id="81" name="Straight Arrow Connector 80">
            <a:extLst>
              <a:ext uri="{FF2B5EF4-FFF2-40B4-BE49-F238E27FC236}">
                <a16:creationId xmlns:a16="http://schemas.microsoft.com/office/drawing/2014/main" id="{8B4F9B87-C80D-48BC-8C91-8146F267DF19}"/>
              </a:ext>
            </a:extLst>
          </p:cNvPr>
          <p:cNvCxnSpPr>
            <a:cxnSpLocks/>
          </p:cNvCxnSpPr>
          <p:nvPr/>
        </p:nvCxnSpPr>
        <p:spPr>
          <a:xfrm flipH="1" flipV="1">
            <a:off x="9041279" y="2373674"/>
            <a:ext cx="349644" cy="264348"/>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pic>
        <p:nvPicPr>
          <p:cNvPr id="24" name="Picture 23" descr="A close - up of a computer&#10;&#10;Description automatically generated with low confidence">
            <a:extLst>
              <a:ext uri="{FF2B5EF4-FFF2-40B4-BE49-F238E27FC236}">
                <a16:creationId xmlns:a16="http://schemas.microsoft.com/office/drawing/2014/main" id="{F2A6FA12-AB2A-4A49-BBA3-BBAB76C738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93152" y="1931124"/>
            <a:ext cx="579949" cy="466251"/>
          </a:xfrm>
          <a:prstGeom prst="rect">
            <a:avLst/>
          </a:prstGeom>
        </p:spPr>
      </p:pic>
      <p:pic>
        <p:nvPicPr>
          <p:cNvPr id="26" name="Picture 25" descr="A picture containing text, monitor, control panel&#10;&#10;Description automatically generated">
            <a:extLst>
              <a:ext uri="{FF2B5EF4-FFF2-40B4-BE49-F238E27FC236}">
                <a16:creationId xmlns:a16="http://schemas.microsoft.com/office/drawing/2014/main" id="{439A7BDE-53B5-43D8-9E8A-5841F8E964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54975" y="1909944"/>
            <a:ext cx="592804" cy="440299"/>
          </a:xfrm>
          <a:prstGeom prst="rect">
            <a:avLst/>
          </a:prstGeom>
        </p:spPr>
      </p:pic>
      <p:pic>
        <p:nvPicPr>
          <p:cNvPr id="29" name="Picture 28" descr="A picture containing electronics&#10;&#10;Description automatically generated">
            <a:extLst>
              <a:ext uri="{FF2B5EF4-FFF2-40B4-BE49-F238E27FC236}">
                <a16:creationId xmlns:a16="http://schemas.microsoft.com/office/drawing/2014/main" id="{39A939C7-1893-490D-9C42-59AADA3861F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74571" y="1822217"/>
            <a:ext cx="655122" cy="472862"/>
          </a:xfrm>
          <a:prstGeom prst="rect">
            <a:avLst/>
          </a:prstGeom>
        </p:spPr>
      </p:pic>
      <p:cxnSp>
        <p:nvCxnSpPr>
          <p:cNvPr id="109" name="Straight Arrow Connector 108">
            <a:extLst>
              <a:ext uri="{FF2B5EF4-FFF2-40B4-BE49-F238E27FC236}">
                <a16:creationId xmlns:a16="http://schemas.microsoft.com/office/drawing/2014/main" id="{5EA6DA3A-B9EF-4916-B87F-F65354CD7499}"/>
              </a:ext>
            </a:extLst>
          </p:cNvPr>
          <p:cNvCxnSpPr>
            <a:cxnSpLocks/>
          </p:cNvCxnSpPr>
          <p:nvPr/>
        </p:nvCxnSpPr>
        <p:spPr>
          <a:xfrm flipH="1">
            <a:off x="7678866" y="1551102"/>
            <a:ext cx="250100" cy="474126"/>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sp>
        <p:nvSpPr>
          <p:cNvPr id="110" name="TextBox 109">
            <a:extLst>
              <a:ext uri="{FF2B5EF4-FFF2-40B4-BE49-F238E27FC236}">
                <a16:creationId xmlns:a16="http://schemas.microsoft.com/office/drawing/2014/main" id="{18BD6A49-636C-4263-887D-BB227875E1FB}"/>
              </a:ext>
            </a:extLst>
          </p:cNvPr>
          <p:cNvSpPr txBox="1"/>
          <p:nvPr/>
        </p:nvSpPr>
        <p:spPr>
          <a:xfrm>
            <a:off x="6912283" y="1024799"/>
            <a:ext cx="1869893" cy="523220"/>
          </a:xfrm>
          <a:prstGeom prst="rect">
            <a:avLst/>
          </a:prstGeom>
          <a:noFill/>
        </p:spPr>
        <p:txBody>
          <a:bodyPr wrap="square" rtlCol="0">
            <a:spAutoFit/>
          </a:bodyPr>
          <a:lstStyle/>
          <a:p>
            <a:pPr algn="ctr"/>
            <a:r>
              <a:rPr lang="en-US" sz="1400" dirty="0"/>
              <a:t>Electronics mounted in roof pallet</a:t>
            </a:r>
          </a:p>
        </p:txBody>
      </p:sp>
    </p:spTree>
    <p:extLst>
      <p:ext uri="{BB962C8B-B14F-4D97-AF65-F5344CB8AC3E}">
        <p14:creationId xmlns:p14="http://schemas.microsoft.com/office/powerpoint/2010/main" val="17267222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6" name="Picture Placeholder 5" descr="Letter&#10;&#10;Description automatically generated">
            <a:extLst>
              <a:ext uri="{FF2B5EF4-FFF2-40B4-BE49-F238E27FC236}">
                <a16:creationId xmlns:a16="http://schemas.microsoft.com/office/drawing/2014/main" id="{65C12282-B216-422A-B6E3-ABAE2E70705A}"/>
              </a:ext>
            </a:extLst>
          </p:cNvPr>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l="11669" r="11669"/>
          <a:stretch/>
        </p:blipFill>
        <p:spPr>
          <a:xfrm>
            <a:off x="5182104" y="10"/>
            <a:ext cx="7009896" cy="6857990"/>
          </a:xfrm>
          <a:custGeom>
            <a:avLst/>
            <a:gdLst/>
            <a:ahLst/>
            <a:cxnLst/>
            <a:rect l="l" t="t" r="r" b="b"/>
            <a:pathLst>
              <a:path w="7009896" h="6858000">
                <a:moveTo>
                  <a:pt x="0" y="0"/>
                </a:moveTo>
                <a:lnTo>
                  <a:pt x="7009896" y="0"/>
                </a:lnTo>
                <a:lnTo>
                  <a:pt x="7009896" y="6858000"/>
                </a:lnTo>
                <a:lnTo>
                  <a:pt x="21616" y="6858000"/>
                </a:lnTo>
                <a:lnTo>
                  <a:pt x="129867" y="6647018"/>
                </a:lnTo>
                <a:cubicBezTo>
                  <a:pt x="1043295" y="4758249"/>
                  <a:pt x="1332296" y="2559611"/>
                  <a:pt x="814641" y="380651"/>
                </a:cubicBezTo>
                <a:lnTo>
                  <a:pt x="714685" y="1"/>
                </a:lnTo>
                <a:lnTo>
                  <a:pt x="0" y="1"/>
                </a:lnTo>
                <a:close/>
              </a:path>
            </a:pathLst>
          </a:custGeom>
        </p:spPr>
      </p:pic>
      <p:sp>
        <p:nvSpPr>
          <p:cNvPr id="49" name="Freeform: Shape 48">
            <a:extLst>
              <a:ext uri="{FF2B5EF4-FFF2-40B4-BE49-F238E27FC236}">
                <a16:creationId xmlns:a16="http://schemas.microsoft.com/office/drawing/2014/main" id="{5FDF4720-5445-47BE-89FE-E40D1AE6F6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6480073" cy="6858002"/>
          </a:xfrm>
          <a:custGeom>
            <a:avLst/>
            <a:gdLst>
              <a:gd name="connsiteX0" fmla="*/ 6130244 w 6480073"/>
              <a:gd name="connsiteY0" fmla="*/ 0 h 6858002"/>
              <a:gd name="connsiteX1" fmla="*/ 6212951 w 6480073"/>
              <a:gd name="connsiteY1" fmla="*/ 314584 h 6858002"/>
              <a:gd name="connsiteX2" fmla="*/ 5540779 w 6480073"/>
              <a:gd name="connsiteY2" fmla="*/ 6756649 h 6858002"/>
              <a:gd name="connsiteX3" fmla="*/ 5489971 w 6480073"/>
              <a:gd name="connsiteY3" fmla="*/ 6858002 h 6858002"/>
              <a:gd name="connsiteX4" fmla="*/ 0 w 6480073"/>
              <a:gd name="connsiteY4" fmla="*/ 6858002 h 6858002"/>
              <a:gd name="connsiteX5" fmla="*/ 0 w 6480073"/>
              <a:gd name="connsiteY5" fmla="*/ 0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80073" h="6858002">
                <a:moveTo>
                  <a:pt x="6130244" y="0"/>
                </a:moveTo>
                <a:lnTo>
                  <a:pt x="6212951" y="314584"/>
                </a:lnTo>
                <a:cubicBezTo>
                  <a:pt x="6745828" y="2551616"/>
                  <a:pt x="6460994" y="4808873"/>
                  <a:pt x="5540779" y="6756649"/>
                </a:cubicBezTo>
                <a:lnTo>
                  <a:pt x="5489971" y="6858002"/>
                </a:lnTo>
                <a:lnTo>
                  <a:pt x="0" y="6858002"/>
                </a:lnTo>
                <a:lnTo>
                  <a:pt x="0"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51" name="Freeform: Shape 50">
            <a:extLst>
              <a:ext uri="{FF2B5EF4-FFF2-40B4-BE49-F238E27FC236}">
                <a16:creationId xmlns:a16="http://schemas.microsoft.com/office/drawing/2014/main" id="{AC8710B4-A815-4082-9E4F-F13A000709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249216" cy="6858001"/>
          </a:xfrm>
          <a:custGeom>
            <a:avLst/>
            <a:gdLst>
              <a:gd name="connsiteX0" fmla="*/ 0 w 6249216"/>
              <a:gd name="connsiteY0" fmla="*/ 0 h 6858001"/>
              <a:gd name="connsiteX1" fmla="*/ 5893742 w 6249216"/>
              <a:gd name="connsiteY1" fmla="*/ 1 h 6858001"/>
              <a:gd name="connsiteX2" fmla="*/ 5993697 w 6249216"/>
              <a:gd name="connsiteY2" fmla="*/ 380651 h 6858001"/>
              <a:gd name="connsiteX3" fmla="*/ 5308924 w 6249216"/>
              <a:gd name="connsiteY3" fmla="*/ 6647018 h 6858001"/>
              <a:gd name="connsiteX4" fmla="*/ 5200672 w 6249216"/>
              <a:gd name="connsiteY4" fmla="*/ 6858001 h 6858001"/>
              <a:gd name="connsiteX5" fmla="*/ 1 w 6249216"/>
              <a:gd name="connsiteY5" fmla="*/ 685800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49216" h="6858001">
                <a:moveTo>
                  <a:pt x="0" y="0"/>
                </a:moveTo>
                <a:lnTo>
                  <a:pt x="5893742" y="1"/>
                </a:lnTo>
                <a:lnTo>
                  <a:pt x="5993697" y="380651"/>
                </a:lnTo>
                <a:cubicBezTo>
                  <a:pt x="6511353" y="2559611"/>
                  <a:pt x="6222352" y="4758249"/>
                  <a:pt x="5308924" y="6647018"/>
                </a:cubicBezTo>
                <a:lnTo>
                  <a:pt x="5200672" y="6858001"/>
                </a:lnTo>
                <a:lnTo>
                  <a:pt x="1" y="6858001"/>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F2E35E28-7D5F-42FA-87ED-00CA5DF1D436}"/>
              </a:ext>
            </a:extLst>
          </p:cNvPr>
          <p:cNvSpPr>
            <a:spLocks noGrp="1"/>
          </p:cNvSpPr>
          <p:nvPr>
            <p:ph type="title"/>
          </p:nvPr>
        </p:nvSpPr>
        <p:spPr>
          <a:xfrm>
            <a:off x="804673" y="1396289"/>
            <a:ext cx="4782458" cy="1325563"/>
          </a:xfrm>
        </p:spPr>
        <p:txBody>
          <a:bodyPr vert="horz" lIns="91440" tIns="45720" rIns="91440" bIns="45720" rtlCol="0" anchor="ctr">
            <a:normAutofit/>
          </a:bodyPr>
          <a:lstStyle/>
          <a:p>
            <a:r>
              <a:rPr lang="en-US" sz="3700"/>
              <a:t>Full scale mockup of iLoo base pallet corner</a:t>
            </a:r>
          </a:p>
        </p:txBody>
      </p:sp>
      <p:sp>
        <p:nvSpPr>
          <p:cNvPr id="7" name="Slide Number Placeholder 6">
            <a:extLst>
              <a:ext uri="{FF2B5EF4-FFF2-40B4-BE49-F238E27FC236}">
                <a16:creationId xmlns:a16="http://schemas.microsoft.com/office/drawing/2014/main" id="{342FA412-109C-4FE3-BDE4-0D7CFD61F1F2}"/>
              </a:ext>
            </a:extLst>
          </p:cNvPr>
          <p:cNvSpPr>
            <a:spLocks noGrp="1"/>
          </p:cNvSpPr>
          <p:nvPr>
            <p:ph type="sldNum" sz="quarter" idx="12"/>
          </p:nvPr>
        </p:nvSpPr>
        <p:spPr>
          <a:xfrm>
            <a:off x="11323184" y="6107874"/>
            <a:ext cx="548640" cy="548640"/>
          </a:xfrm>
          <a:prstGeom prst="ellipse">
            <a:avLst/>
          </a:prstGeom>
          <a:solidFill>
            <a:srgbClr val="572F25"/>
          </a:solidFill>
        </p:spPr>
        <p:txBody>
          <a:bodyPr vert="horz" lIns="91440" tIns="45720" rIns="91440" bIns="45720" rtlCol="0" anchor="ctr">
            <a:normAutofit/>
          </a:bodyPr>
          <a:lstStyle/>
          <a:p>
            <a:pPr algn="ctr">
              <a:spcAft>
                <a:spcPts val="600"/>
              </a:spcAft>
              <a:defRPr/>
            </a:pPr>
            <a:fld id="{90359C1A-16B7-4D00-8295-87618168F1EC}" type="slidenum">
              <a:rPr lang="en-US" sz="1500">
                <a:solidFill>
                  <a:srgbClr val="FFFFFF"/>
                </a:solidFill>
                <a:latin typeface="Calibri" panose="020F0502020204030204"/>
              </a:rPr>
              <a:pPr algn="ctr">
                <a:spcAft>
                  <a:spcPts val="600"/>
                </a:spcAft>
                <a:defRPr/>
              </a:pPr>
              <a:t>9</a:t>
            </a:fld>
            <a:endParaRPr lang="en-US" sz="1500">
              <a:solidFill>
                <a:srgbClr val="FFFFFF"/>
              </a:solidFill>
              <a:latin typeface="Calibri" panose="020F0502020204030204"/>
            </a:endParaRPr>
          </a:p>
        </p:txBody>
      </p:sp>
      <p:sp>
        <p:nvSpPr>
          <p:cNvPr id="3" name="Date Placeholder 2">
            <a:extLst>
              <a:ext uri="{FF2B5EF4-FFF2-40B4-BE49-F238E27FC236}">
                <a16:creationId xmlns:a16="http://schemas.microsoft.com/office/drawing/2014/main" id="{29080472-ECBB-4DDE-92C7-5E22F119DCDC}"/>
              </a:ext>
            </a:extLst>
          </p:cNvPr>
          <p:cNvSpPr>
            <a:spLocks noGrp="1"/>
          </p:cNvSpPr>
          <p:nvPr>
            <p:ph type="dt" sz="half" idx="10"/>
          </p:nvPr>
        </p:nvSpPr>
        <p:spPr>
          <a:xfrm>
            <a:off x="5975632" y="6273270"/>
            <a:ext cx="4174853" cy="365125"/>
          </a:xfrm>
        </p:spPr>
        <p:txBody>
          <a:bodyPr vert="horz" lIns="91440" tIns="45720" rIns="91440" bIns="45720" rtlCol="0" anchor="ctr">
            <a:normAutofit/>
          </a:bodyPr>
          <a:lstStyle/>
          <a:p>
            <a:pPr>
              <a:spcAft>
                <a:spcPts val="600"/>
              </a:spcAft>
              <a:defRPr/>
            </a:pPr>
            <a:fld id="{3DAED57C-7E81-4467-87CD-B7409DC921B5}" type="datetime3">
              <a:rPr lang="en-US" sz="1100">
                <a:solidFill>
                  <a:schemeClr val="tx1">
                    <a:alpha val="80000"/>
                  </a:schemeClr>
                </a:solidFill>
                <a:latin typeface="Calibri" panose="020F0502020204030204"/>
              </a:rPr>
              <a:pPr>
                <a:spcAft>
                  <a:spcPts val="600"/>
                </a:spcAft>
                <a:defRPr/>
              </a:pPr>
              <a:t>20 March 2021</a:t>
            </a:fld>
            <a:endParaRPr lang="en-US" sz="1100">
              <a:solidFill>
                <a:schemeClr val="tx1">
                  <a:alpha val="80000"/>
                </a:schemeClr>
              </a:solidFill>
              <a:latin typeface="Calibri" panose="020F0502020204030204"/>
            </a:endParaRPr>
          </a:p>
        </p:txBody>
      </p:sp>
      <p:sp>
        <p:nvSpPr>
          <p:cNvPr id="4" name="Text Placeholder 3">
            <a:extLst>
              <a:ext uri="{FF2B5EF4-FFF2-40B4-BE49-F238E27FC236}">
                <a16:creationId xmlns:a16="http://schemas.microsoft.com/office/drawing/2014/main" id="{1126E135-62FB-4FD7-B08B-9195EE0A656B}"/>
              </a:ext>
            </a:extLst>
          </p:cNvPr>
          <p:cNvSpPr>
            <a:spLocks noGrp="1"/>
          </p:cNvSpPr>
          <p:nvPr>
            <p:ph type="body" sz="half" idx="2"/>
          </p:nvPr>
        </p:nvSpPr>
        <p:spPr>
          <a:xfrm>
            <a:off x="804671" y="2871982"/>
            <a:ext cx="5170961" cy="3181684"/>
          </a:xfrm>
        </p:spPr>
        <p:txBody>
          <a:bodyPr vert="horz" lIns="91440" tIns="45720" rIns="91440" bIns="45720" rtlCol="0" anchor="t">
            <a:normAutofit/>
          </a:bodyPr>
          <a:lstStyle/>
          <a:p>
            <a:pPr indent="-228600">
              <a:buFont typeface="Arial" panose="020B0604020202020204" pitchFamily="34" charset="0"/>
              <a:buChar char="•"/>
            </a:pPr>
            <a:r>
              <a:rPr lang="en-US" sz="1800" dirty="0"/>
              <a:t>Top panel is ½ inch OSB.</a:t>
            </a:r>
          </a:p>
          <a:p>
            <a:pPr indent="-228600">
              <a:buFont typeface="Arial" panose="020B0604020202020204" pitchFamily="34" charset="0"/>
              <a:buChar char="•"/>
            </a:pPr>
            <a:r>
              <a:rPr lang="en-US" sz="1800" dirty="0"/>
              <a:t>Bottom panel is ½ inch OSB.</a:t>
            </a:r>
          </a:p>
          <a:p>
            <a:pPr indent="-228600">
              <a:buFont typeface="Arial" panose="020B0604020202020204" pitchFamily="34" charset="0"/>
              <a:buChar char="•"/>
            </a:pPr>
            <a:r>
              <a:rPr lang="en-US" sz="1800" dirty="0"/>
              <a:t>2-inch x 4-inch spacer pressure treated lumber cut.</a:t>
            </a:r>
          </a:p>
          <a:p>
            <a:pPr indent="-228600">
              <a:buFont typeface="Arial" panose="020B0604020202020204" pitchFamily="34" charset="0"/>
              <a:buChar char="•"/>
            </a:pPr>
            <a:r>
              <a:rPr lang="en-US" sz="1800" dirty="0"/>
              <a:t>Each panel 4 feet x 7 feet.</a:t>
            </a:r>
          </a:p>
          <a:p>
            <a:pPr indent="-228600">
              <a:buFont typeface="Arial" panose="020B0604020202020204" pitchFamily="34" charset="0"/>
              <a:buChar char="•"/>
            </a:pPr>
            <a:r>
              <a:rPr lang="en-US" sz="1800" dirty="0"/>
              <a:t>4-inch diameter post hole cut with 4-inch hole saw.</a:t>
            </a:r>
          </a:p>
          <a:p>
            <a:pPr indent="-228600">
              <a:buFont typeface="Arial" panose="020B0604020202020204" pitchFamily="34" charset="0"/>
              <a:buChar char="•"/>
            </a:pPr>
            <a:r>
              <a:rPr lang="en-US" sz="1800" dirty="0"/>
              <a:t>Hole offset 2” from spacer.</a:t>
            </a:r>
          </a:p>
          <a:p>
            <a:pPr indent="-228600">
              <a:buFont typeface="Arial" panose="020B0604020202020204" pitchFamily="34" charset="0"/>
              <a:buChar char="•"/>
            </a:pPr>
            <a:r>
              <a:rPr lang="en-US" sz="1800" dirty="0"/>
              <a:t>Panels and lumber pre-assembled.</a:t>
            </a:r>
          </a:p>
          <a:p>
            <a:pPr indent="-228600">
              <a:buFont typeface="Arial" panose="020B0604020202020204" pitchFamily="34" charset="0"/>
              <a:buChar char="•"/>
            </a:pPr>
            <a:endParaRPr lang="en-US" sz="1800" dirty="0"/>
          </a:p>
        </p:txBody>
      </p:sp>
      <p:sp>
        <p:nvSpPr>
          <p:cNvPr id="10" name="Footer Placeholder 4">
            <a:extLst>
              <a:ext uri="{FF2B5EF4-FFF2-40B4-BE49-F238E27FC236}">
                <a16:creationId xmlns:a16="http://schemas.microsoft.com/office/drawing/2014/main" id="{D7F7EE19-2FBF-43AD-BEDF-EB2980D78A20}"/>
              </a:ext>
            </a:extLst>
          </p:cNvPr>
          <p:cNvSpPr>
            <a:spLocks noGrp="1"/>
          </p:cNvSpPr>
          <p:nvPr>
            <p:ph type="ftr" sz="quarter" idx="11"/>
          </p:nvPr>
        </p:nvSpPr>
        <p:spPr>
          <a:xfrm>
            <a:off x="250441" y="6221627"/>
            <a:ext cx="5170961" cy="365125"/>
          </a:xfrm>
        </p:spPr>
        <p:txBody>
          <a:bodyPr vert="horz" lIns="91440" tIns="45720" rIns="91440" bIns="45720" rtlCol="0" anchor="ctr">
            <a:noAutofit/>
          </a:bodyPr>
          <a:lstStyle/>
          <a:p>
            <a:pPr defTabSz="457200">
              <a:spcAft>
                <a:spcPts val="600"/>
              </a:spcAft>
            </a:pPr>
            <a:r>
              <a:rPr lang="en-US" sz="1800" kern="1200" dirty="0">
                <a:solidFill>
                  <a:schemeClr val="tx1">
                    <a:alpha val="80000"/>
                  </a:schemeClr>
                </a:solidFill>
                <a:latin typeface="+mn-lt"/>
                <a:ea typeface="+mn-ea"/>
                <a:cs typeface="+mn-cs"/>
              </a:rPr>
              <a:t>Spring 2021 </a:t>
            </a:r>
            <a:r>
              <a:rPr lang="en-US" sz="1800" dirty="0">
                <a:solidFill>
                  <a:schemeClr val="tx1">
                    <a:alpha val="80000"/>
                  </a:schemeClr>
                </a:solidFill>
              </a:rPr>
              <a:t>semester offer, </a:t>
            </a:r>
            <a:r>
              <a:rPr lang="en-US" sz="1800" kern="1200" dirty="0">
                <a:solidFill>
                  <a:schemeClr val="tx1">
                    <a:alpha val="80000"/>
                  </a:schemeClr>
                </a:solidFill>
                <a:latin typeface="+mn-lt"/>
                <a:ea typeface="+mn-ea"/>
                <a:cs typeface="+mn-cs"/>
              </a:rPr>
              <a:t>Richard Davids, </a:t>
            </a:r>
            <a:r>
              <a:rPr lang="en-US" sz="1800" dirty="0">
                <a:solidFill>
                  <a:schemeClr val="tx1">
                    <a:alpha val="80000"/>
                  </a:schemeClr>
                </a:solidFill>
              </a:rPr>
              <a:t>Sponsor</a:t>
            </a:r>
            <a:endParaRPr lang="en-US" sz="1800" kern="1200" dirty="0">
              <a:solidFill>
                <a:schemeClr val="tx1">
                  <a:alpha val="80000"/>
                </a:schemeClr>
              </a:solidFill>
              <a:latin typeface="+mn-lt"/>
              <a:ea typeface="+mn-ea"/>
              <a:cs typeface="+mn-cs"/>
            </a:endParaRPr>
          </a:p>
        </p:txBody>
      </p:sp>
    </p:spTree>
    <p:extLst>
      <p:ext uri="{BB962C8B-B14F-4D97-AF65-F5344CB8AC3E}">
        <p14:creationId xmlns:p14="http://schemas.microsoft.com/office/powerpoint/2010/main" val="3977657450"/>
      </p:ext>
    </p:extLst>
  </p:cSld>
  <p:clrMapOvr>
    <a:overrideClrMapping bg1="dk1" tx1="lt1" bg2="dk2" tx2="lt2" accent1="accent1" accent2="accent2" accent3="accent3" accent4="accent4" accent5="accent5" accent6="accent6" hlink="hlink" folHlink="folHlink"/>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50</TotalTime>
  <Words>2015</Words>
  <Application>Microsoft Office PowerPoint</Application>
  <PresentationFormat>Widescreen</PresentationFormat>
  <Paragraphs>289</Paragraphs>
  <Slides>20</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20</vt:i4>
      </vt:variant>
    </vt:vector>
  </HeadingPairs>
  <TitlesOfParts>
    <vt:vector size="24" baseType="lpstr">
      <vt:lpstr>Arial</vt:lpstr>
      <vt:lpstr>Calibri</vt:lpstr>
      <vt:lpstr>Calibri Light</vt:lpstr>
      <vt:lpstr>Office Theme</vt:lpstr>
      <vt:lpstr>iLoo  Embracing humanitarian engineering, iLoo is a solar powered internet connected outdoor toilet for rural habitats.  A senior design project with the School of Engineering at the University of Connecticut.  Materials and construction.</vt:lpstr>
      <vt:lpstr>What is iLoo?</vt:lpstr>
      <vt:lpstr>What other toilets look like.</vt:lpstr>
      <vt:lpstr>Three Teams at UCONN are working on this senior design project in: 1.  Electrical and Computer Engineering (Team ECE4901) design and implement devices, circuits, and systems for communication, computing, power, control, medical diagnostics, and transportation. 2. Management &amp; Engineering for Manufacturing (Team MEM #10) combines mechanical, electrical, civil, and material science engineering as well as business courses including marketing, finance, project management, and accounting. 3. Civil Engineering (Team ENEV9) focuses on structural, geotechnical, construction, and transportation. Environmental Engineering focuses on areas including water quality, green energy, air quality, and contaminated site remediation.</vt:lpstr>
      <vt:lpstr>4x4 Basic Structure Description</vt:lpstr>
      <vt:lpstr>Squat Option </vt:lpstr>
      <vt:lpstr>Sit Option </vt:lpstr>
      <vt:lpstr>Elevation View</vt:lpstr>
      <vt:lpstr>Full scale mockup of iLoo base pallet corner</vt:lpstr>
      <vt:lpstr>Sewer pipe post inserted into base pallet hole</vt:lpstr>
      <vt:lpstr>Wall panel slips into post pipe slot</vt:lpstr>
      <vt:lpstr>Roof Pallet – Assembled Corner</vt:lpstr>
      <vt:lpstr>Side view of Assembled Corner</vt:lpstr>
      <vt:lpstr>Top view of pipe and wall panel</vt:lpstr>
      <vt:lpstr>Manufacturing and Estimated Material Cost</vt:lpstr>
      <vt:lpstr>Challenges</vt:lpstr>
      <vt:lpstr>Sanitary Platform</vt:lpstr>
      <vt:lpstr>Lighting Interior and Exterior</vt:lpstr>
      <vt:lpstr>Electronics</vt:lpstr>
      <vt:lpstr>Leak-proof Waste Transfer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iLoo  Embracing humanitarian engineering, iLoo is a solar powered internet connected outdoor toilet for rural habitats.  A senior design project with the School of Engineering at the University of Connecticut.  Materials and construction.</dc:title>
  <dc:creator>rick davids</dc:creator>
  <cp:lastModifiedBy>rick davids</cp:lastModifiedBy>
  <cp:revision>15</cp:revision>
  <dcterms:created xsi:type="dcterms:W3CDTF">2021-01-09T16:06:42Z</dcterms:created>
  <dcterms:modified xsi:type="dcterms:W3CDTF">2021-03-20T14:56:29Z</dcterms:modified>
</cp:coreProperties>
</file>